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7" r:id="rId2"/>
    <p:sldId id="273" r:id="rId3"/>
    <p:sldId id="274" r:id="rId4"/>
    <p:sldId id="277" r:id="rId5"/>
    <p:sldId id="287" r:id="rId6"/>
    <p:sldId id="278" r:id="rId7"/>
    <p:sldId id="289" r:id="rId8"/>
    <p:sldId id="281" r:id="rId9"/>
    <p:sldId id="276" r:id="rId10"/>
    <p:sldId id="290" r:id="rId11"/>
    <p:sldId id="282" r:id="rId12"/>
    <p:sldId id="291" r:id="rId13"/>
    <p:sldId id="28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60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0" d="100"/>
        <a:sy n="7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30BED6-9A8E-4210-9C11-2534683A2B5E}" type="datetimeFigureOut">
              <a:rPr lang="en-US" smtClean="0"/>
              <a:t>5/24/2017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63A693-9C80-40D5-826E-6F3BF7EB20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83644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32043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4362" indent="-286293" defTabSz="932043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5172" indent="-229034" defTabSz="932043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3240" indent="-229034" defTabSz="932043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61309" indent="-229034" defTabSz="932043"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9378" indent="-229034" defTabSz="93204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7446" indent="-229034" defTabSz="93204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35515" indent="-229034" defTabSz="93204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93584" indent="-229034" defTabSz="93204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fld id="{CA5E4991-3111-4286-94CF-98D2525104B2}" type="slidenum">
              <a:rPr lang="en-US" sz="1200"/>
              <a:pPr/>
              <a:t>1</a:t>
            </a:fld>
            <a:endParaRPr lang="en-US" sz="1200"/>
          </a:p>
        </p:txBody>
      </p:sp>
      <p:sp>
        <p:nvSpPr>
          <p:cNvPr id="2150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940770" y="4422467"/>
            <a:ext cx="5128862" cy="4169709"/>
          </a:xfrm>
          <a:noFill/>
          <a:ln w="12700" cap="flat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3818" tIns="46910" rIns="93818" bIns="46910"/>
          <a:lstStyle/>
          <a:p>
            <a:endParaRPr lang="en-US" dirty="0"/>
          </a:p>
        </p:txBody>
      </p:sp>
      <p:sp>
        <p:nvSpPr>
          <p:cNvPr id="21508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23863" y="708025"/>
            <a:ext cx="6162675" cy="3467100"/>
          </a:xfrm>
          <a:ln w="12700" cap="flat">
            <a:solidFill>
              <a:schemeClr val="tx1"/>
            </a:solidFill>
          </a:ln>
        </p:spPr>
      </p:sp>
    </p:spTree>
    <p:extLst>
      <p:ext uri="{BB962C8B-B14F-4D97-AF65-F5344CB8AC3E}">
        <p14:creationId xmlns:p14="http://schemas.microsoft.com/office/powerpoint/2010/main" val="41877760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0242FAF-D27B-49E7-9C8F-54EF55D9DD1B}" type="slidenum">
              <a:rPr lang="en-US"/>
              <a:pPr/>
              <a:t>2</a:t>
            </a:fld>
            <a:endParaRPr lang="en-US"/>
          </a:p>
        </p:txBody>
      </p:sp>
      <p:sp>
        <p:nvSpPr>
          <p:cNvPr id="26627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1163" y="700088"/>
            <a:ext cx="6188075" cy="3481387"/>
          </a:xfrm>
          <a:ln/>
        </p:spPr>
      </p:sp>
      <p:sp>
        <p:nvSpPr>
          <p:cNvPr id="26628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7597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0242FAF-D27B-49E7-9C8F-54EF55D9DD1B}" type="slidenum">
              <a:rPr lang="en-US"/>
              <a:pPr/>
              <a:t>3</a:t>
            </a:fld>
            <a:endParaRPr lang="en-US"/>
          </a:p>
        </p:txBody>
      </p:sp>
      <p:sp>
        <p:nvSpPr>
          <p:cNvPr id="26627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1163" y="700088"/>
            <a:ext cx="6188075" cy="3481387"/>
          </a:xfrm>
          <a:ln/>
        </p:spPr>
      </p:sp>
      <p:sp>
        <p:nvSpPr>
          <p:cNvPr id="26628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42254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0242FAF-D27B-49E7-9C8F-54EF55D9DD1B}" type="slidenum">
              <a:rPr lang="en-US"/>
              <a:pPr/>
              <a:t>4</a:t>
            </a:fld>
            <a:endParaRPr lang="en-US"/>
          </a:p>
        </p:txBody>
      </p:sp>
      <p:sp>
        <p:nvSpPr>
          <p:cNvPr id="26627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1163" y="700088"/>
            <a:ext cx="6188075" cy="3481387"/>
          </a:xfrm>
          <a:ln/>
        </p:spPr>
      </p:sp>
      <p:sp>
        <p:nvSpPr>
          <p:cNvPr id="26628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97457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0242FAF-D27B-49E7-9C8F-54EF55D9DD1B}" type="slidenum">
              <a:rPr lang="en-US"/>
              <a:pPr/>
              <a:t>5</a:t>
            </a:fld>
            <a:endParaRPr lang="en-US"/>
          </a:p>
        </p:txBody>
      </p:sp>
      <p:sp>
        <p:nvSpPr>
          <p:cNvPr id="26627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1163" y="700088"/>
            <a:ext cx="6188075" cy="3481387"/>
          </a:xfrm>
          <a:ln/>
        </p:spPr>
      </p:sp>
      <p:sp>
        <p:nvSpPr>
          <p:cNvPr id="26628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015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0242FAF-D27B-49E7-9C8F-54EF55D9DD1B}" type="slidenum">
              <a:rPr lang="en-US"/>
              <a:pPr/>
              <a:t>6</a:t>
            </a:fld>
            <a:endParaRPr lang="en-US"/>
          </a:p>
        </p:txBody>
      </p:sp>
      <p:sp>
        <p:nvSpPr>
          <p:cNvPr id="26627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1163" y="700088"/>
            <a:ext cx="6188075" cy="3481387"/>
          </a:xfrm>
          <a:ln/>
        </p:spPr>
      </p:sp>
      <p:sp>
        <p:nvSpPr>
          <p:cNvPr id="26628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00715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0242FAF-D27B-49E7-9C8F-54EF55D9DD1B}" type="slidenum">
              <a:rPr lang="en-US"/>
              <a:pPr/>
              <a:t>7</a:t>
            </a:fld>
            <a:endParaRPr lang="en-US"/>
          </a:p>
        </p:txBody>
      </p:sp>
      <p:sp>
        <p:nvSpPr>
          <p:cNvPr id="26627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1163" y="700088"/>
            <a:ext cx="6188075" cy="3481387"/>
          </a:xfrm>
          <a:ln/>
        </p:spPr>
      </p:sp>
      <p:sp>
        <p:nvSpPr>
          <p:cNvPr id="26628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9211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0242FAF-D27B-49E7-9C8F-54EF55D9DD1B}" type="slidenum">
              <a:rPr lang="en-US"/>
              <a:pPr/>
              <a:t>8</a:t>
            </a:fld>
            <a:endParaRPr lang="en-US"/>
          </a:p>
        </p:txBody>
      </p:sp>
      <p:sp>
        <p:nvSpPr>
          <p:cNvPr id="26627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1163" y="700088"/>
            <a:ext cx="6188075" cy="3481387"/>
          </a:xfrm>
          <a:ln/>
        </p:spPr>
      </p:sp>
      <p:sp>
        <p:nvSpPr>
          <p:cNvPr id="26628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37683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0242FAF-D27B-49E7-9C8F-54EF55D9DD1B}" type="slidenum">
              <a:rPr lang="en-US"/>
              <a:pPr/>
              <a:t>9</a:t>
            </a:fld>
            <a:endParaRPr lang="en-US"/>
          </a:p>
        </p:txBody>
      </p:sp>
      <p:sp>
        <p:nvSpPr>
          <p:cNvPr id="26627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1163" y="700088"/>
            <a:ext cx="6188075" cy="3481387"/>
          </a:xfrm>
          <a:ln/>
        </p:spPr>
      </p:sp>
      <p:sp>
        <p:nvSpPr>
          <p:cNvPr id="26628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37477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0242FAF-D27B-49E7-9C8F-54EF55D9DD1B}" type="slidenum">
              <a:rPr lang="en-US"/>
              <a:pPr/>
              <a:t>10</a:t>
            </a:fld>
            <a:endParaRPr lang="en-US"/>
          </a:p>
        </p:txBody>
      </p:sp>
      <p:sp>
        <p:nvSpPr>
          <p:cNvPr id="26627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1163" y="700088"/>
            <a:ext cx="6188075" cy="3481387"/>
          </a:xfrm>
          <a:ln/>
        </p:spPr>
      </p:sp>
      <p:sp>
        <p:nvSpPr>
          <p:cNvPr id="26628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41732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0242FAF-D27B-49E7-9C8F-54EF55D9DD1B}" type="slidenum">
              <a:rPr lang="en-US"/>
              <a:pPr/>
              <a:t>11</a:t>
            </a:fld>
            <a:endParaRPr lang="en-US"/>
          </a:p>
        </p:txBody>
      </p:sp>
      <p:sp>
        <p:nvSpPr>
          <p:cNvPr id="26627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1163" y="700088"/>
            <a:ext cx="6188075" cy="3481387"/>
          </a:xfrm>
          <a:ln/>
        </p:spPr>
      </p:sp>
      <p:sp>
        <p:nvSpPr>
          <p:cNvPr id="26628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658422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0242FAF-D27B-49E7-9C8F-54EF55D9DD1B}" type="slidenum">
              <a:rPr lang="en-US"/>
              <a:pPr/>
              <a:t>12</a:t>
            </a:fld>
            <a:endParaRPr lang="en-US"/>
          </a:p>
        </p:txBody>
      </p:sp>
      <p:sp>
        <p:nvSpPr>
          <p:cNvPr id="26627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1163" y="700088"/>
            <a:ext cx="6188075" cy="3481387"/>
          </a:xfrm>
          <a:ln/>
        </p:spPr>
      </p:sp>
      <p:sp>
        <p:nvSpPr>
          <p:cNvPr id="26628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87695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0242FAF-D27B-49E7-9C8F-54EF55D9DD1B}" type="slidenum">
              <a:rPr lang="en-US"/>
              <a:pPr/>
              <a:t>13</a:t>
            </a:fld>
            <a:endParaRPr lang="en-US"/>
          </a:p>
        </p:txBody>
      </p:sp>
      <p:sp>
        <p:nvSpPr>
          <p:cNvPr id="26627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1163" y="700088"/>
            <a:ext cx="6188075" cy="3481387"/>
          </a:xfrm>
          <a:ln/>
        </p:spPr>
      </p:sp>
      <p:sp>
        <p:nvSpPr>
          <p:cNvPr id="26628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80180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C471D-9B99-4BE5-AF00-BD258383B604}" type="datetimeFigureOut">
              <a:rPr lang="en-US" smtClean="0"/>
              <a:t>5/24/2017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F95E2-D399-42F0-8357-6C498CE1B6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33924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C471D-9B99-4BE5-AF00-BD258383B604}" type="datetimeFigureOut">
              <a:rPr lang="en-US" smtClean="0"/>
              <a:t>5/24/2017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F95E2-D399-42F0-8357-6C498CE1B6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8848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C471D-9B99-4BE5-AF00-BD258383B604}" type="datetimeFigureOut">
              <a:rPr lang="en-US" smtClean="0"/>
              <a:t>5/24/2017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F95E2-D399-42F0-8357-6C498CE1B6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3611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C471D-9B99-4BE5-AF00-BD258383B604}" type="datetimeFigureOut">
              <a:rPr lang="en-US" smtClean="0"/>
              <a:t>5/24/2017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F95E2-D399-42F0-8357-6C498CE1B6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65582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C471D-9B99-4BE5-AF00-BD258383B604}" type="datetimeFigureOut">
              <a:rPr lang="en-US" smtClean="0"/>
              <a:t>5/24/2017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F95E2-D399-42F0-8357-6C498CE1B6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6704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C471D-9B99-4BE5-AF00-BD258383B604}" type="datetimeFigureOut">
              <a:rPr lang="en-US" smtClean="0"/>
              <a:t>5/24/2017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F95E2-D399-42F0-8357-6C498CE1B6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20435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C471D-9B99-4BE5-AF00-BD258383B604}" type="datetimeFigureOut">
              <a:rPr lang="en-US" smtClean="0"/>
              <a:t>5/24/2017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F95E2-D399-42F0-8357-6C498CE1B6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89807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C471D-9B99-4BE5-AF00-BD258383B604}" type="datetimeFigureOut">
              <a:rPr lang="en-US" smtClean="0"/>
              <a:t>5/24/2017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F95E2-D399-42F0-8357-6C498CE1B6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85993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C471D-9B99-4BE5-AF00-BD258383B604}" type="datetimeFigureOut">
              <a:rPr lang="en-US" smtClean="0"/>
              <a:t>5/24/2017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F95E2-D399-42F0-8357-6C498CE1B6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82275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C471D-9B99-4BE5-AF00-BD258383B604}" type="datetimeFigureOut">
              <a:rPr lang="en-US" smtClean="0"/>
              <a:t>5/24/2017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F95E2-D399-42F0-8357-6C498CE1B6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32246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C471D-9B99-4BE5-AF00-BD258383B604}" type="datetimeFigureOut">
              <a:rPr lang="en-US" smtClean="0"/>
              <a:t>5/24/2017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F95E2-D399-42F0-8357-6C498CE1B6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35706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4C471D-9B99-4BE5-AF00-BD258383B604}" type="datetimeFigureOut">
              <a:rPr lang="en-US" smtClean="0"/>
              <a:t>5/24/2017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1F95E2-D399-42F0-8357-6C498CE1B6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46007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neuralnetworksanddeeplearning.com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File:Tom_Bell's_graph_showing_extension_of_U.S._copyright_term_over_time.svg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Self-archiving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1726405" y="1447800"/>
            <a:ext cx="8763000" cy="1143000"/>
          </a:xfrm>
        </p:spPr>
        <p:txBody>
          <a:bodyPr vert="horz" lIns="92075" tIns="46038" rIns="92075" bIns="46038" rtlCol="0" anchor="t">
            <a:normAutofit/>
          </a:bodyPr>
          <a:lstStyle/>
          <a:p>
            <a:pPr algn="ctr"/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Preserving Our Past and Present </a:t>
            </a:r>
            <a:b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for the Future Generations</a:t>
            </a:r>
            <a:endParaRPr lang="en-US" sz="2400" dirty="0"/>
          </a:p>
        </p:txBody>
      </p:sp>
      <p:sp>
        <p:nvSpPr>
          <p:cNvPr id="144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362200" y="3352800"/>
            <a:ext cx="7491413" cy="1463040"/>
          </a:xfrm>
        </p:spPr>
        <p:txBody>
          <a:bodyPr vert="horz" lIns="92075" tIns="46038" rIns="92075" bIns="46038" rtlCol="0">
            <a:noAutofit/>
          </a:bodyPr>
          <a:lstStyle/>
          <a:p>
            <a:pPr marL="0" indent="-285750" algn="ctr">
              <a:spcBef>
                <a:spcPts val="0"/>
              </a:spcBef>
              <a:buNone/>
              <a:defRPr/>
            </a:pPr>
            <a:r>
              <a:rPr lang="en-US" sz="1800" dirty="0">
                <a:latin typeface="+mj-lt"/>
              </a:rPr>
              <a:t>Raj Reddy</a:t>
            </a:r>
          </a:p>
          <a:p>
            <a:pPr marL="0" indent="-285750" algn="ctr">
              <a:spcBef>
                <a:spcPts val="0"/>
              </a:spcBef>
              <a:buNone/>
              <a:defRPr/>
            </a:pPr>
            <a:r>
              <a:rPr lang="en-US" sz="1600" dirty="0">
                <a:latin typeface="+mj-lt"/>
              </a:rPr>
              <a:t>Carnegie Mellon University</a:t>
            </a:r>
          </a:p>
          <a:p>
            <a:pPr marL="0" indent="-285750" algn="ctr">
              <a:spcBef>
                <a:spcPts val="0"/>
              </a:spcBef>
              <a:buNone/>
              <a:defRPr/>
            </a:pPr>
            <a:r>
              <a:rPr lang="en-US" sz="1600" dirty="0">
                <a:latin typeface="+mj-lt"/>
              </a:rPr>
              <a:t>June 15, 2017</a:t>
            </a:r>
          </a:p>
          <a:p>
            <a:pPr marL="0" indent="-285750" algn="ctr">
              <a:spcBef>
                <a:spcPts val="0"/>
              </a:spcBef>
              <a:buNone/>
              <a:defRPr/>
            </a:pPr>
            <a:r>
              <a:rPr lang="en-US" sz="1600" dirty="0">
                <a:latin typeface="+mj-lt"/>
              </a:rPr>
              <a:t>Keynote Speech at </a:t>
            </a:r>
            <a:r>
              <a:rPr lang="en-US" sz="1600" dirty="0"/>
              <a:t>International Conference on Digital Library and Knowledge</a:t>
            </a:r>
          </a:p>
          <a:p>
            <a:pPr marL="0" indent="-285750" algn="ctr">
              <a:spcBef>
                <a:spcPts val="0"/>
              </a:spcBef>
              <a:buNone/>
              <a:defRPr/>
            </a:pPr>
            <a:r>
              <a:rPr lang="en-US" sz="1600" dirty="0">
                <a:latin typeface="+mj-lt"/>
              </a:rPr>
              <a:t>Zhejiang University, Hangzhou, China</a:t>
            </a:r>
          </a:p>
          <a:p>
            <a:pPr marL="0" indent="-285750" algn="ctr">
              <a:spcBef>
                <a:spcPts val="0"/>
              </a:spcBef>
              <a:buNone/>
              <a:defRPr/>
            </a:pPr>
            <a:endParaRPr lang="en-US" sz="1600" dirty="0">
              <a:latin typeface="+mj-lt"/>
            </a:endParaRPr>
          </a:p>
          <a:p>
            <a:pPr marL="285750" indent="-285750" algn="ctr">
              <a:buNone/>
              <a:defRPr/>
            </a:pPr>
            <a:endParaRPr lang="en-US" sz="1600" dirty="0">
              <a:latin typeface="+mj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66E11F7-A186-4A14-8BD6-98125489F79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3764239"/>
      </p:ext>
    </p:extLst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026"/>
          <p:cNvSpPr>
            <a:spLocks noGrp="1" noChangeArrowheads="1"/>
          </p:cNvSpPr>
          <p:nvPr>
            <p:ph type="title"/>
          </p:nvPr>
        </p:nvSpPr>
        <p:spPr>
          <a:xfrm>
            <a:off x="435429" y="0"/>
            <a:ext cx="11277600" cy="1415143"/>
          </a:xfrm>
        </p:spPr>
        <p:txBody>
          <a:bodyPr>
            <a:normAutofit/>
          </a:bodyPr>
          <a:lstStyle/>
          <a:p>
            <a:pPr algn="ctr"/>
            <a:r>
              <a:rPr lang="en-US" sz="3600" dirty="0">
                <a:latin typeface="Arial" pitchFamily="34" charset="0"/>
                <a:cs typeface="Arial" pitchFamily="34" charset="0"/>
              </a:rPr>
              <a:t>Preserving Our Cultural Heritage</a:t>
            </a:r>
            <a:br>
              <a:rPr lang="en-US" sz="3600" dirty="0">
                <a:latin typeface="Arial" pitchFamily="34" charset="0"/>
                <a:cs typeface="Arial" pitchFamily="34" charset="0"/>
              </a:rPr>
            </a:br>
            <a:r>
              <a:rPr lang="en-US" sz="3600" dirty="0">
                <a:latin typeface="Arial" pitchFamily="34" charset="0"/>
                <a:cs typeface="Arial" pitchFamily="34" charset="0"/>
              </a:rPr>
              <a:t>for Future Generations</a:t>
            </a:r>
            <a:endParaRPr lang="en-US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23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1001486" y="1415142"/>
            <a:ext cx="10199914" cy="5442857"/>
          </a:xfrm>
        </p:spPr>
        <p:txBody>
          <a:bodyPr>
            <a:normAutofit fontScale="85000" lnSpcReduction="20000"/>
          </a:bodyPr>
          <a:lstStyle/>
          <a:p>
            <a:pPr>
              <a:spcBef>
                <a:spcPts val="600"/>
              </a:spcBef>
              <a:buFont typeface="Symbol" pitchFamily="18" charset="2"/>
              <a:buChar char="·"/>
            </a:pPr>
            <a:r>
              <a:rPr lang="en-US" dirty="0">
                <a:latin typeface="Arial" pitchFamily="34" charset="0"/>
                <a:cs typeface="Arial" pitchFamily="34" charset="0"/>
              </a:rPr>
              <a:t>Preserving Culture</a:t>
            </a:r>
          </a:p>
          <a:p>
            <a:pPr lvl="1">
              <a:spcBef>
                <a:spcPts val="600"/>
              </a:spcBef>
              <a:buFont typeface="Symbol" pitchFamily="18" charset="2"/>
              <a:buChar char="·"/>
            </a:pPr>
            <a:r>
              <a:rPr lang="en-US" dirty="0">
                <a:latin typeface="Arial" pitchFamily="34" charset="0"/>
                <a:cs typeface="Arial" pitchFamily="34" charset="0"/>
              </a:rPr>
              <a:t>Much is Freely Available on the web</a:t>
            </a:r>
          </a:p>
          <a:p>
            <a:pPr lvl="2">
              <a:spcBef>
                <a:spcPts val="600"/>
              </a:spcBef>
              <a:buFont typeface="Symbol" pitchFamily="18" charset="2"/>
              <a:buChar char="·"/>
            </a:pPr>
            <a:r>
              <a:rPr lang="en-US" dirty="0">
                <a:latin typeface="Arial" pitchFamily="34" charset="0"/>
                <a:cs typeface="Arial" pitchFamily="34" charset="0"/>
              </a:rPr>
              <a:t>Wikipedia: Donation Model</a:t>
            </a:r>
          </a:p>
          <a:p>
            <a:pPr lvl="2">
              <a:spcBef>
                <a:spcPts val="600"/>
              </a:spcBef>
              <a:buFont typeface="Symbol" pitchFamily="18" charset="2"/>
              <a:buChar char="·"/>
            </a:pPr>
            <a:r>
              <a:rPr lang="en-US" dirty="0">
                <a:latin typeface="Arial" pitchFamily="34" charset="0"/>
                <a:cs typeface="Arial" pitchFamily="34" charset="0"/>
              </a:rPr>
              <a:t>New Trend: Free Online Access and pay for physical copy</a:t>
            </a:r>
          </a:p>
          <a:p>
            <a:pPr lvl="3">
              <a:spcBef>
                <a:spcPts val="600"/>
              </a:spcBef>
              <a:buFont typeface="Symbol" pitchFamily="18" charset="2"/>
              <a:buChar char="·"/>
            </a:pPr>
            <a:r>
              <a:rPr lang="en-US" sz="2200" i="1" dirty="0"/>
              <a:t>Neural Networks and Deep Learning by </a:t>
            </a:r>
            <a:r>
              <a:rPr lang="en-US" sz="2200" dirty="0"/>
              <a:t>Michael Nielsen </a:t>
            </a:r>
            <a:br>
              <a:rPr lang="en-US" sz="2200" dirty="0"/>
            </a:br>
            <a:r>
              <a:rPr lang="en-US" sz="2200" dirty="0">
                <a:hlinkClick r:id="rId3"/>
              </a:rPr>
              <a:t>http://neuralnetworksanddeeplearning.com</a:t>
            </a:r>
            <a:endParaRPr lang="en-US" sz="2200" dirty="0"/>
          </a:p>
          <a:p>
            <a:pPr lvl="1">
              <a:spcBef>
                <a:spcPts val="600"/>
              </a:spcBef>
              <a:buFont typeface="Symbol" pitchFamily="18" charset="2"/>
              <a:buChar char="·"/>
            </a:pPr>
            <a:r>
              <a:rPr lang="en-US" dirty="0">
                <a:latin typeface="Arial" pitchFamily="34" charset="0"/>
                <a:cs typeface="Arial" pitchFamily="34" charset="0"/>
              </a:rPr>
              <a:t>Except Commercially Published Copyrighted Knowledge</a:t>
            </a:r>
          </a:p>
          <a:p>
            <a:pPr lvl="2">
              <a:spcBef>
                <a:spcPts val="600"/>
              </a:spcBef>
              <a:buFont typeface="Symbol" pitchFamily="18" charset="2"/>
              <a:buChar char="·"/>
            </a:pPr>
            <a:r>
              <a:rPr lang="en-US" dirty="0">
                <a:latin typeface="Arial" pitchFamily="34" charset="0"/>
                <a:cs typeface="Arial" pitchFamily="34" charset="0"/>
              </a:rPr>
              <a:t>Most Important Works are Copyrighted and must be preserved! </a:t>
            </a:r>
          </a:p>
          <a:p>
            <a:pPr lvl="1">
              <a:spcBef>
                <a:spcPts val="600"/>
              </a:spcBef>
              <a:buFont typeface="Symbol" pitchFamily="18" charset="2"/>
              <a:buChar char="·"/>
            </a:pPr>
            <a:r>
              <a:rPr lang="en-US" b="1" dirty="0">
                <a:latin typeface="Arial" pitchFamily="34" charset="0"/>
                <a:cs typeface="Arial" pitchFamily="34" charset="0"/>
              </a:rPr>
              <a:t>Books, Newspapers, Music, Movies and Video, and Paintings</a:t>
            </a:r>
          </a:p>
          <a:p>
            <a:pPr lvl="2">
              <a:spcBef>
                <a:spcPts val="600"/>
              </a:spcBef>
              <a:buFont typeface="Symbol" pitchFamily="18" charset="2"/>
              <a:buChar char="·"/>
            </a:pPr>
            <a:r>
              <a:rPr lang="en-US" dirty="0">
                <a:latin typeface="Arial" pitchFamily="34" charset="0"/>
                <a:cs typeface="Arial" pitchFamily="34" charset="0"/>
              </a:rPr>
              <a:t>Multiple Media Now All Accessible In Digital Representation</a:t>
            </a:r>
          </a:p>
          <a:p>
            <a:pPr>
              <a:spcBef>
                <a:spcPts val="600"/>
              </a:spcBef>
              <a:buFont typeface="Symbol" pitchFamily="18" charset="2"/>
              <a:buChar char="·"/>
            </a:pPr>
            <a:r>
              <a:rPr lang="en-US" dirty="0">
                <a:latin typeface="Arial" pitchFamily="34" charset="0"/>
                <a:cs typeface="Arial" pitchFamily="34" charset="0"/>
              </a:rPr>
              <a:t>Online Digital Access</a:t>
            </a:r>
          </a:p>
          <a:p>
            <a:pPr lvl="1">
              <a:spcBef>
                <a:spcPts val="600"/>
              </a:spcBef>
              <a:buFont typeface="Symbol" pitchFamily="18" charset="2"/>
              <a:buChar char="·"/>
            </a:pPr>
            <a:r>
              <a:rPr lang="en-US" dirty="0">
                <a:latin typeface="Arial" pitchFamily="34" charset="0"/>
                <a:cs typeface="Arial" pitchFamily="34" charset="0"/>
              </a:rPr>
              <a:t>Instantly Available </a:t>
            </a:r>
          </a:p>
          <a:p>
            <a:pPr lvl="2">
              <a:spcBef>
                <a:spcPts val="600"/>
              </a:spcBef>
              <a:buFont typeface="Symbol" pitchFamily="18" charset="2"/>
              <a:buChar char="·"/>
            </a:pPr>
            <a:r>
              <a:rPr lang="en-US" dirty="0">
                <a:latin typeface="Arial" pitchFamily="34" charset="0"/>
                <a:cs typeface="Arial" pitchFamily="34" charset="0"/>
              </a:rPr>
              <a:t>To Anyone, Anywhere in the World, in Any Language, and </a:t>
            </a:r>
          </a:p>
          <a:p>
            <a:pPr lvl="2">
              <a:spcBef>
                <a:spcPts val="600"/>
              </a:spcBef>
              <a:buFont typeface="Symbol" pitchFamily="18" charset="2"/>
              <a:buChar char="·"/>
            </a:pPr>
            <a:r>
              <a:rPr lang="en-US" dirty="0">
                <a:latin typeface="Arial" pitchFamily="34" charset="0"/>
                <a:cs typeface="Arial" pitchFamily="34" charset="0"/>
              </a:rPr>
              <a:t>Searchable, Findable And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Processable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</a:p>
          <a:p>
            <a:pPr lvl="2">
              <a:spcBef>
                <a:spcPts val="600"/>
              </a:spcBef>
              <a:buFont typeface="Symbol" pitchFamily="18" charset="2"/>
              <a:buChar char="·"/>
            </a:pPr>
            <a:r>
              <a:rPr lang="en-US" dirty="0">
                <a:latin typeface="Arial" pitchFamily="34" charset="0"/>
                <a:cs typeface="Arial" pitchFamily="34" charset="0"/>
              </a:rPr>
              <a:t>By Humans And Intelligent Agents</a:t>
            </a:r>
          </a:p>
          <a:p>
            <a:pPr lvl="1">
              <a:spcBef>
                <a:spcPts val="600"/>
              </a:spcBef>
              <a:buFont typeface="Symbol" pitchFamily="18" charset="2"/>
              <a:buChar char="·"/>
            </a:pPr>
            <a:r>
              <a:rPr lang="en-US" dirty="0">
                <a:latin typeface="Arial" pitchFamily="34" charset="0"/>
                <a:cs typeface="Arial" pitchFamily="34" charset="0"/>
              </a:rPr>
              <a:t>PDF/A</a:t>
            </a:r>
          </a:p>
          <a:p>
            <a:pPr>
              <a:spcBef>
                <a:spcPts val="600"/>
              </a:spcBef>
              <a:buFont typeface="Symbol" pitchFamily="18" charset="2"/>
              <a:buChar char="·"/>
            </a:pPr>
            <a:r>
              <a:rPr lang="en-US" dirty="0">
                <a:latin typeface="Arial" pitchFamily="34" charset="0"/>
                <a:cs typeface="Arial" pitchFamily="34" charset="0"/>
              </a:rPr>
              <a:t>Future Generations?</a:t>
            </a:r>
          </a:p>
          <a:p>
            <a:pPr lvl="1">
              <a:spcBef>
                <a:spcPts val="600"/>
              </a:spcBef>
              <a:buFont typeface="Symbol" pitchFamily="18" charset="2"/>
              <a:buChar char="·"/>
            </a:pPr>
            <a:r>
              <a:rPr lang="en-US" dirty="0">
                <a:latin typeface="Arial" pitchFamily="34" charset="0"/>
                <a:cs typeface="Arial" pitchFamily="34" charset="0"/>
              </a:rPr>
              <a:t>10 to 1000 generations?</a:t>
            </a:r>
          </a:p>
          <a:p>
            <a:pPr lvl="1">
              <a:spcBef>
                <a:spcPts val="600"/>
              </a:spcBef>
              <a:buFont typeface="Symbol" pitchFamily="18" charset="2"/>
              <a:buChar char="·"/>
            </a:pPr>
            <a:r>
              <a:rPr lang="en-US" dirty="0">
                <a:latin typeface="Arial" pitchFamily="34" charset="0"/>
                <a:cs typeface="Arial" pitchFamily="34" charset="0"/>
              </a:rPr>
              <a:t>Next Millennium: Y3K – 40 Generations?</a:t>
            </a:r>
          </a:p>
          <a:p>
            <a:pPr>
              <a:spcBef>
                <a:spcPts val="600"/>
              </a:spcBef>
              <a:buFont typeface="Symbol" pitchFamily="18" charset="2"/>
              <a:buChar char="·"/>
            </a:pPr>
            <a:endParaRPr lang="en-US" dirty="0">
              <a:latin typeface="Arial" pitchFamily="34" charset="0"/>
              <a:cs typeface="Arial" pitchFamily="34" charset="0"/>
            </a:endParaRPr>
          </a:p>
          <a:p>
            <a:pPr>
              <a:spcBef>
                <a:spcPts val="600"/>
              </a:spcBef>
              <a:buFont typeface="Symbol" pitchFamily="18" charset="2"/>
              <a:buChar char="·"/>
            </a:pPr>
            <a:endParaRPr lang="en-US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24275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026"/>
          <p:cNvSpPr>
            <a:spLocks noGrp="1" noChangeArrowheads="1"/>
          </p:cNvSpPr>
          <p:nvPr>
            <p:ph type="title"/>
          </p:nvPr>
        </p:nvSpPr>
        <p:spPr>
          <a:xfrm>
            <a:off x="435429" y="0"/>
            <a:ext cx="11277600" cy="1415143"/>
          </a:xfrm>
        </p:spPr>
        <p:txBody>
          <a:bodyPr>
            <a:normAutofit/>
          </a:bodyPr>
          <a:lstStyle/>
          <a:p>
            <a:pPr algn="ctr"/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Preserving Our Past: </a:t>
            </a:r>
            <a:b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CADAL and The Million Book Project</a:t>
            </a:r>
            <a:endParaRPr lang="en-US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23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1001486" y="1415143"/>
            <a:ext cx="10199914" cy="4843130"/>
          </a:xfrm>
        </p:spPr>
        <p:txBody>
          <a:bodyPr>
            <a:normAutofit fontScale="92500" lnSpcReduction="10000"/>
          </a:bodyPr>
          <a:lstStyle/>
          <a:p>
            <a:pPr>
              <a:spcBef>
                <a:spcPts val="600"/>
              </a:spcBef>
              <a:buFont typeface="Symbol" pitchFamily="18" charset="2"/>
              <a:buChar char="·"/>
            </a:pPr>
            <a:r>
              <a:rPr lang="en-US" dirty="0">
                <a:latin typeface="Arial" pitchFamily="34" charset="0"/>
                <a:cs typeface="Arial" pitchFamily="34" charset="0"/>
              </a:rPr>
              <a:t>Y2K:  Technology for Large Scale scanning became available around 2000</a:t>
            </a:r>
          </a:p>
          <a:p>
            <a:pPr lvl="1">
              <a:spcBef>
                <a:spcPts val="600"/>
              </a:spcBef>
              <a:buFont typeface="Symbol" pitchFamily="18" charset="2"/>
              <a:buChar char="·"/>
            </a:pPr>
            <a:r>
              <a:rPr lang="en-US" dirty="0">
                <a:latin typeface="Arial" pitchFamily="34" charset="0"/>
                <a:cs typeface="Arial" pitchFamily="34" charset="0"/>
              </a:rPr>
              <a:t>No need to cutup books</a:t>
            </a:r>
          </a:p>
          <a:p>
            <a:pPr lvl="1">
              <a:spcBef>
                <a:spcPts val="600"/>
              </a:spcBef>
              <a:buFont typeface="Symbol" pitchFamily="18" charset="2"/>
              <a:buChar char="·"/>
            </a:pPr>
            <a:r>
              <a:rPr lang="en-US" dirty="0">
                <a:latin typeface="Arial" pitchFamily="34" charset="0"/>
                <a:cs typeface="Arial" pitchFamily="34" charset="0"/>
              </a:rPr>
              <a:t>OCR over 99* correct</a:t>
            </a:r>
          </a:p>
          <a:p>
            <a:pPr lvl="2">
              <a:spcBef>
                <a:spcPts val="600"/>
              </a:spcBef>
              <a:buFont typeface="Symbol" pitchFamily="18" charset="2"/>
              <a:buChar char="·"/>
            </a:pPr>
            <a:r>
              <a:rPr lang="en-US" dirty="0">
                <a:latin typeface="Arial" pitchFamily="34" charset="0"/>
                <a:cs typeface="Arial" pitchFamily="34" charset="0"/>
              </a:rPr>
              <a:t>Not orphan languages</a:t>
            </a:r>
          </a:p>
          <a:p>
            <a:pPr lvl="1">
              <a:spcBef>
                <a:spcPts val="600"/>
              </a:spcBef>
              <a:buFont typeface="Symbol" pitchFamily="18" charset="2"/>
              <a:buChar char="·"/>
            </a:pPr>
            <a:r>
              <a:rPr lang="en-US" dirty="0">
                <a:latin typeface="Arial" pitchFamily="34" charset="0"/>
                <a:cs typeface="Arial" pitchFamily="34" charset="0"/>
              </a:rPr>
              <a:t>Pre-1923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manuscipts</a:t>
            </a:r>
            <a:r>
              <a:rPr lang="en-US" dirty="0">
                <a:latin typeface="Arial" pitchFamily="34" charset="0"/>
                <a:cs typeface="Arial" pitchFamily="34" charset="0"/>
              </a:rPr>
              <a:t> from libraries in US, China and India</a:t>
            </a:r>
          </a:p>
          <a:p>
            <a:pPr>
              <a:spcBef>
                <a:spcPts val="600"/>
              </a:spcBef>
              <a:buFont typeface="Symbol" pitchFamily="18" charset="2"/>
              <a:buChar char="·"/>
            </a:pPr>
            <a:r>
              <a:rPr lang="en-US" dirty="0">
                <a:latin typeface="Arial" pitchFamily="34" charset="0"/>
                <a:cs typeface="Arial" pitchFamily="34" charset="0"/>
              </a:rPr>
              <a:t>MOU between CMU and ZJU signed 2002</a:t>
            </a:r>
          </a:p>
          <a:p>
            <a:pPr>
              <a:spcBef>
                <a:spcPts val="600"/>
              </a:spcBef>
              <a:buFont typeface="Symbol" pitchFamily="18" charset="2"/>
              <a:buChar char="·"/>
            </a:pPr>
            <a:r>
              <a:rPr lang="en-US" dirty="0">
                <a:latin typeface="Arial" pitchFamily="34" charset="0"/>
                <a:cs typeface="Arial" pitchFamily="34" charset="0"/>
              </a:rPr>
              <a:t>Scanned over Million Books in China</a:t>
            </a:r>
          </a:p>
          <a:p>
            <a:pPr>
              <a:spcBef>
                <a:spcPts val="600"/>
              </a:spcBef>
              <a:buFont typeface="Symbol" pitchFamily="18" charset="2"/>
              <a:buChar char="·"/>
            </a:pPr>
            <a:r>
              <a:rPr lang="en-US" dirty="0">
                <a:latin typeface="Arial" pitchFamily="34" charset="0"/>
                <a:cs typeface="Arial" pitchFamily="34" charset="0"/>
              </a:rPr>
              <a:t>Google Scanning of Books started around 2007</a:t>
            </a:r>
          </a:p>
          <a:p>
            <a:pPr lvl="1">
              <a:spcBef>
                <a:spcPts val="600"/>
              </a:spcBef>
              <a:buFont typeface="Symbol" pitchFamily="18" charset="2"/>
              <a:buChar char="·"/>
            </a:pPr>
            <a:r>
              <a:rPr lang="en-US" dirty="0">
                <a:latin typeface="Arial" pitchFamily="34" charset="0"/>
                <a:cs typeface="Arial" pitchFamily="34" charset="0"/>
              </a:rPr>
              <a:t>Over 20 million scanned </a:t>
            </a:r>
          </a:p>
          <a:p>
            <a:pPr lvl="1">
              <a:spcBef>
                <a:spcPts val="600"/>
              </a:spcBef>
              <a:buFont typeface="Symbol" pitchFamily="18" charset="2"/>
              <a:buChar char="·"/>
            </a:pPr>
            <a:r>
              <a:rPr lang="en-US" dirty="0">
                <a:latin typeface="Arial" pitchFamily="34" charset="0"/>
                <a:cs typeface="Arial" pitchFamily="34" charset="0"/>
              </a:rPr>
              <a:t>but not accessible pending litigation</a:t>
            </a:r>
          </a:p>
          <a:p>
            <a:pPr>
              <a:spcBef>
                <a:spcPts val="600"/>
              </a:spcBef>
              <a:buFont typeface="Symbol" pitchFamily="18" charset="2"/>
              <a:buChar char="·"/>
            </a:pPr>
            <a:r>
              <a:rPr lang="en-US" dirty="0">
                <a:latin typeface="Arial" pitchFamily="34" charset="0"/>
                <a:cs typeface="Arial" pitchFamily="34" charset="0"/>
              </a:rPr>
              <a:t>We Also Need to Continue Preservation of the Past and Expand to</a:t>
            </a:r>
            <a:br>
              <a:rPr lang="en-US" dirty="0">
                <a:latin typeface="Arial" pitchFamily="34" charset="0"/>
                <a:cs typeface="Arial" pitchFamily="34" charset="0"/>
              </a:rPr>
            </a:br>
            <a:r>
              <a:rPr lang="en-US" dirty="0">
                <a:latin typeface="Arial" pitchFamily="34" charset="0"/>
                <a:cs typeface="Arial" pitchFamily="34" charset="0"/>
              </a:rPr>
              <a:t>Newspapers, Music, Movies,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Paitings</a:t>
            </a:r>
            <a:r>
              <a:rPr lang="en-US" dirty="0">
                <a:latin typeface="Arial" pitchFamily="34" charset="0"/>
                <a:cs typeface="Arial" pitchFamily="34" charset="0"/>
              </a:rPr>
              <a:t> and Software</a:t>
            </a:r>
          </a:p>
          <a:p>
            <a:pPr>
              <a:spcBef>
                <a:spcPts val="600"/>
              </a:spcBef>
              <a:buFont typeface="Symbol" pitchFamily="18" charset="2"/>
              <a:buChar char="·"/>
            </a:pPr>
            <a:endParaRPr lang="en-US" dirty="0">
              <a:latin typeface="Arial" pitchFamily="34" charset="0"/>
              <a:cs typeface="Arial" pitchFamily="34" charset="0"/>
            </a:endParaRPr>
          </a:p>
          <a:p>
            <a:pPr>
              <a:spcBef>
                <a:spcPts val="600"/>
              </a:spcBef>
              <a:buFont typeface="Symbol" pitchFamily="18" charset="2"/>
              <a:buChar char="·"/>
            </a:pPr>
            <a:endParaRPr lang="en-US" dirty="0">
              <a:latin typeface="Arial" pitchFamily="34" charset="0"/>
              <a:cs typeface="Arial" pitchFamily="34" charset="0"/>
            </a:endParaRPr>
          </a:p>
          <a:p>
            <a:pPr>
              <a:spcBef>
                <a:spcPts val="600"/>
              </a:spcBef>
              <a:buFont typeface="Symbol" pitchFamily="18" charset="2"/>
              <a:buChar char="·"/>
            </a:pPr>
            <a:endParaRPr lang="en-US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94683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026"/>
          <p:cNvSpPr>
            <a:spLocks noGrp="1" noChangeArrowheads="1"/>
          </p:cNvSpPr>
          <p:nvPr>
            <p:ph type="title"/>
          </p:nvPr>
        </p:nvSpPr>
        <p:spPr>
          <a:xfrm>
            <a:off x="435429" y="0"/>
            <a:ext cx="11277600" cy="1415143"/>
          </a:xfrm>
        </p:spPr>
        <p:txBody>
          <a:bodyPr>
            <a:normAutofit/>
          </a:bodyPr>
          <a:lstStyle/>
          <a:p>
            <a:pPr algn="ctr"/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Preserving Our Present: </a:t>
            </a:r>
            <a:b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Accessing and Archiving Born Digital Content</a:t>
            </a:r>
            <a:endParaRPr lang="en-US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23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435429" y="1415143"/>
            <a:ext cx="11277600" cy="5346604"/>
          </a:xfrm>
        </p:spPr>
        <p:txBody>
          <a:bodyPr>
            <a:normAutofit/>
          </a:bodyPr>
          <a:lstStyle/>
          <a:p>
            <a:r>
              <a:rPr lang="en-US" dirty="0"/>
              <a:t>At present, there is </a:t>
            </a:r>
            <a:r>
              <a:rPr lang="en-US" b="1" dirty="0"/>
              <a:t>no cogent plan for saving born-digital entities </a:t>
            </a:r>
            <a:r>
              <a:rPr lang="en-US" dirty="0"/>
              <a:t>for future generations.  </a:t>
            </a:r>
          </a:p>
          <a:p>
            <a:r>
              <a:rPr lang="en-US" dirty="0"/>
              <a:t>Unlike webpages, </a:t>
            </a:r>
            <a:r>
              <a:rPr lang="en-US" b="1" dirty="0"/>
              <a:t>copyright protected objects are being lost forever </a:t>
            </a:r>
            <a:r>
              <a:rPr lang="en-US" dirty="0"/>
              <a:t>except for a few best sellers.  </a:t>
            </a:r>
          </a:p>
          <a:p>
            <a:r>
              <a:rPr lang="en-US" b="1" dirty="0"/>
              <a:t>GRAND CHALLENGE: Create a Digital Archive Of All Born Digital Content:  Books</a:t>
            </a:r>
            <a:r>
              <a:rPr lang="en-US" dirty="0"/>
              <a:t>, newspapers, paintings, music, movies, software, etc. from now in perpetuity</a:t>
            </a:r>
          </a:p>
          <a:p>
            <a:r>
              <a:rPr lang="en-US" b="1" dirty="0"/>
              <a:t>Instantly Available to Anyone, Anywhere In The World</a:t>
            </a:r>
            <a:r>
              <a:rPr lang="en-US" dirty="0"/>
              <a:t>, in any language and searchable, findable and </a:t>
            </a:r>
            <a:r>
              <a:rPr lang="en-US" dirty="0" err="1"/>
              <a:t>processable</a:t>
            </a:r>
            <a:r>
              <a:rPr lang="en-US" dirty="0"/>
              <a:t> by humans and intelligent agents.  </a:t>
            </a:r>
          </a:p>
          <a:p>
            <a:r>
              <a:rPr lang="en-US" b="1" dirty="0"/>
              <a:t>Requires a Government Ordinance </a:t>
            </a:r>
            <a:r>
              <a:rPr lang="en-US" dirty="0"/>
              <a:t>within which all the born-digital content is captured and archived before it is irretrievably lost.</a:t>
            </a:r>
          </a:p>
          <a:p>
            <a:pPr>
              <a:spcBef>
                <a:spcPts val="600"/>
              </a:spcBef>
              <a:buFont typeface="Symbol" pitchFamily="18" charset="2"/>
              <a:buChar char="·"/>
            </a:pPr>
            <a:endParaRPr lang="en-US" dirty="0">
              <a:latin typeface="Arial" pitchFamily="34" charset="0"/>
              <a:cs typeface="Arial" pitchFamily="34" charset="0"/>
            </a:endParaRPr>
          </a:p>
          <a:p>
            <a:pPr>
              <a:spcBef>
                <a:spcPts val="600"/>
              </a:spcBef>
              <a:buFont typeface="Symbol" pitchFamily="18" charset="2"/>
              <a:buChar char="·"/>
            </a:pPr>
            <a:endParaRPr lang="en-US" dirty="0">
              <a:latin typeface="Arial" pitchFamily="34" charset="0"/>
              <a:cs typeface="Arial" pitchFamily="34" charset="0"/>
            </a:endParaRPr>
          </a:p>
          <a:p>
            <a:pPr>
              <a:spcBef>
                <a:spcPts val="600"/>
              </a:spcBef>
              <a:buFont typeface="Symbol" pitchFamily="18" charset="2"/>
              <a:buChar char="·"/>
            </a:pPr>
            <a:endParaRPr lang="en-US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6269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026"/>
          <p:cNvSpPr>
            <a:spLocks noGrp="1" noChangeArrowheads="1"/>
          </p:cNvSpPr>
          <p:nvPr>
            <p:ph type="title"/>
          </p:nvPr>
        </p:nvSpPr>
        <p:spPr>
          <a:xfrm>
            <a:off x="435429" y="0"/>
            <a:ext cx="11277600" cy="1164771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The Main Bottleneck: Copyright Laws</a:t>
            </a:r>
            <a:b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Incompatible with Speed of Progress in Information Age</a:t>
            </a:r>
          </a:p>
        </p:txBody>
      </p:sp>
      <p:sp>
        <p:nvSpPr>
          <p:cNvPr id="5123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435429" y="1148608"/>
            <a:ext cx="11427708" cy="5619321"/>
          </a:xfrm>
        </p:spPr>
        <p:txBody>
          <a:bodyPr/>
          <a:lstStyle/>
          <a:p>
            <a:r>
              <a:rPr lang="en-US" dirty="0"/>
              <a:t>Different Countries have Different policies</a:t>
            </a:r>
          </a:p>
          <a:p>
            <a:r>
              <a:rPr lang="en-US" dirty="0"/>
              <a:t>Some Countries Have Compulsory Licensing</a:t>
            </a:r>
          </a:p>
          <a:p>
            <a:r>
              <a:rPr lang="en-US" dirty="0"/>
              <a:t>Status not always Knowable</a:t>
            </a:r>
          </a:p>
          <a:p>
            <a:pPr lvl="1"/>
            <a:r>
              <a:rPr lang="en-US" dirty="0"/>
              <a:t>Life+ 50 years</a:t>
            </a:r>
          </a:p>
          <a:p>
            <a:pPr lvl="1"/>
            <a:r>
              <a:rPr lang="en-US" dirty="0"/>
              <a:t>Mickey Mouse law</a:t>
            </a:r>
          </a:p>
          <a:p>
            <a:r>
              <a:rPr lang="en-US" dirty="0"/>
              <a:t>Some Content Not Digital</a:t>
            </a:r>
          </a:p>
          <a:p>
            <a:endParaRPr lang="en-US" dirty="0"/>
          </a:p>
        </p:txBody>
      </p:sp>
      <p:pic>
        <p:nvPicPr>
          <p:cNvPr id="1027" name="Picture 3" descr="https://upload.wikimedia.org/wikipedia/commons/thumb/7/77/Tom_Bell%27s_graph_showing_extension_of_U.S._copyright_term_over_time.svg/450px-Tom_Bell%27s_graph_showing_extension_of_U.S._copyright_term_over_time.svg.pn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7240" y="1958974"/>
            <a:ext cx="7384760" cy="4562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40236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026"/>
          <p:cNvSpPr>
            <a:spLocks noGrp="1" noChangeArrowheads="1"/>
          </p:cNvSpPr>
          <p:nvPr>
            <p:ph type="title"/>
          </p:nvPr>
        </p:nvSpPr>
        <p:spPr>
          <a:xfrm>
            <a:off x="435429" y="0"/>
            <a:ext cx="11277600" cy="859809"/>
          </a:xfrm>
        </p:spPr>
        <p:txBody>
          <a:bodyPr>
            <a:normAutofit/>
          </a:bodyPr>
          <a:lstStyle/>
          <a:p>
            <a:pPr algn="ctr"/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Universal Copy Right Summit</a:t>
            </a:r>
          </a:p>
        </p:txBody>
      </p:sp>
      <p:sp>
        <p:nvSpPr>
          <p:cNvPr id="5123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704850" y="968991"/>
            <a:ext cx="10738757" cy="5759355"/>
          </a:xfrm>
        </p:spPr>
        <p:txBody>
          <a:bodyPr>
            <a:noAutofit/>
          </a:bodyPr>
          <a:lstStyle/>
          <a:p>
            <a:pPr lvl="0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Fixed Copyright Term for 100 years from the Date of Creation</a:t>
            </a: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Require Registration and Self Archiving and Renewal Every 10 years</a:t>
            </a: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Life + 50 and other Arcane laws superseded</a:t>
            </a:r>
          </a:p>
          <a:p>
            <a:pPr lvl="2"/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For options such as Royalties for number of access</a:t>
            </a:r>
          </a:p>
          <a:p>
            <a:pPr lvl="0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Online Global Copyright Registry</a:t>
            </a: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OPT-IN: Owner can reduce the Copyright Period </a:t>
            </a: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Public Domain Works</a:t>
            </a: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Orphan and/or Abandoned works and Government Publications</a:t>
            </a:r>
          </a:p>
          <a:p>
            <a:pPr lvl="0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Digital Depository</a:t>
            </a: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All Media that Enjoys Copyright Protection: Books, Music, Movies, Newspapers, Paintings </a:t>
            </a: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Ordinance requiring all publishers of all media to submit a digital copy (along with usually required physical copies) to the National Archive of the Country.</a:t>
            </a:r>
          </a:p>
        </p:txBody>
      </p:sp>
    </p:spTree>
    <p:extLst>
      <p:ext uri="{BB962C8B-B14F-4D97-AF65-F5344CB8AC3E}">
        <p14:creationId xmlns:p14="http://schemas.microsoft.com/office/powerpoint/2010/main" val="36098449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026"/>
          <p:cNvSpPr>
            <a:spLocks noGrp="1" noChangeArrowheads="1"/>
          </p:cNvSpPr>
          <p:nvPr>
            <p:ph type="title"/>
          </p:nvPr>
        </p:nvSpPr>
        <p:spPr>
          <a:xfrm>
            <a:off x="435429" y="0"/>
            <a:ext cx="11277600" cy="846161"/>
          </a:xfrm>
        </p:spPr>
        <p:txBody>
          <a:bodyPr>
            <a:normAutofit/>
          </a:bodyPr>
          <a:lstStyle/>
          <a:p>
            <a:pPr algn="ctr"/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Technical Issues</a:t>
            </a:r>
          </a:p>
        </p:txBody>
      </p:sp>
      <p:sp>
        <p:nvSpPr>
          <p:cNvPr id="5123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545909" y="846161"/>
            <a:ext cx="11167119" cy="5745708"/>
          </a:xfrm>
        </p:spPr>
        <p:txBody>
          <a:bodyPr>
            <a:normAutofit fontScale="92500" lnSpcReduction="10000"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How to Better Preserve Our Culture, Heritage and Creative Works. </a:t>
            </a: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Establish a Digital Cultural Conservancy of the World</a:t>
            </a: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 Thousand Year Archive of All Books, Newspapers, Music, Movies, and Paintings</a:t>
            </a:r>
          </a:p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How Can We Be Sure We Can Read or View Books, Newspapers, Music, Movies, Paintings etc. Created Long Ago? </a:t>
            </a: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PDF/A</a:t>
            </a:r>
          </a:p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In a World Where File Formats Change Monthly, How Can We Retrieve and Experience Archived Content?</a:t>
            </a: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Format conversion Tools</a:t>
            </a: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VM Ware</a:t>
            </a:r>
          </a:p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Who pays to maintain our ability to access artifacts? Stakeholders:</a:t>
            </a: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Government</a:t>
            </a: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Libraries</a:t>
            </a: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Media</a:t>
            </a:r>
          </a:p>
          <a:p>
            <a:pPr lvl="1"/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eCommerce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companies</a:t>
            </a: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Authors and Creators (of Books, Movies, Music, Newspapers, Paintings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etc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3182556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026"/>
          <p:cNvSpPr>
            <a:spLocks noGrp="1" noChangeArrowheads="1"/>
          </p:cNvSpPr>
          <p:nvPr>
            <p:ph type="title"/>
          </p:nvPr>
        </p:nvSpPr>
        <p:spPr>
          <a:xfrm>
            <a:off x="435429" y="0"/>
            <a:ext cx="11277600" cy="1164771"/>
          </a:xfrm>
        </p:spPr>
        <p:txBody>
          <a:bodyPr>
            <a:normAutofit/>
          </a:bodyPr>
          <a:lstStyle/>
          <a:p>
            <a:pPr algn="ctr"/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National Digital Archive of China (NDAC)</a:t>
            </a:r>
          </a:p>
        </p:txBody>
      </p:sp>
      <p:sp>
        <p:nvSpPr>
          <p:cNvPr id="5123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435429" y="1164771"/>
            <a:ext cx="11277600" cy="5372100"/>
          </a:xfrm>
        </p:spPr>
        <p:txBody>
          <a:bodyPr>
            <a:no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Establish National Digital Archives of China as part of State Administration of Cultural Heritage</a:t>
            </a: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Industry and Universities may provide Technology, Training and Management support</a:t>
            </a: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Government shall provide space, personnel, equipment and operating costs of INDAC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Digital Depository for All Born Digital Copyrighted Works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Software and Tools to enable drag-drop-and click submission of the copyrighted work to the NDA without Leaving the Office/Home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Such material would be released to the public only when the work is out-of-copyright or when requested by the author/publisher on an opt-in basis.</a:t>
            </a:r>
          </a:p>
        </p:txBody>
      </p:sp>
    </p:spTree>
    <p:extLst>
      <p:ext uri="{BB962C8B-B14F-4D97-AF65-F5344CB8AC3E}">
        <p14:creationId xmlns:p14="http://schemas.microsoft.com/office/powerpoint/2010/main" val="579716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026"/>
          <p:cNvSpPr>
            <a:spLocks noGrp="1" noChangeArrowheads="1"/>
          </p:cNvSpPr>
          <p:nvPr>
            <p:ph type="title"/>
          </p:nvPr>
        </p:nvSpPr>
        <p:spPr>
          <a:xfrm>
            <a:off x="462643" y="0"/>
            <a:ext cx="11277600" cy="1415143"/>
          </a:xfrm>
        </p:spPr>
        <p:txBody>
          <a:bodyPr>
            <a:normAutofit/>
          </a:bodyPr>
          <a:lstStyle/>
          <a:p>
            <a:pPr algn="ctr"/>
            <a:r>
              <a:rPr lang="en-US" sz="3600" dirty="0">
                <a:latin typeface="Arial" pitchFamily="34" charset="0"/>
                <a:cs typeface="Arial" pitchFamily="34" charset="0"/>
              </a:rPr>
              <a:t>PDF/A: ISO Standard for Archiving Digital Content</a:t>
            </a:r>
            <a:endParaRPr lang="en-US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23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1001486" y="1415143"/>
            <a:ext cx="10199914" cy="4843130"/>
          </a:xfrm>
        </p:spPr>
        <p:txBody>
          <a:bodyPr/>
          <a:lstStyle/>
          <a:p>
            <a:pPr>
              <a:spcBef>
                <a:spcPts val="600"/>
              </a:spcBef>
              <a:buFont typeface="Symbol" pitchFamily="18" charset="2"/>
              <a:buChar char="·"/>
            </a:pPr>
            <a:r>
              <a:rPr lang="en-US" dirty="0">
                <a:latin typeface="Arial" pitchFamily="34" charset="0"/>
                <a:cs typeface="Arial" pitchFamily="34" charset="0"/>
              </a:rPr>
              <a:t>PDF/A is an ISO-standardized version of the Portable Document Format (PDF) specialized for use in the archiving and long-term preservation of electronic documents. </a:t>
            </a:r>
          </a:p>
          <a:p>
            <a:pPr>
              <a:spcBef>
                <a:spcPts val="600"/>
              </a:spcBef>
              <a:buFont typeface="Symbol" pitchFamily="18" charset="2"/>
              <a:buChar char="·"/>
            </a:pPr>
            <a:r>
              <a:rPr lang="en-US" dirty="0">
                <a:latin typeface="Arial" pitchFamily="34" charset="0"/>
                <a:cs typeface="Arial" pitchFamily="34" charset="0"/>
              </a:rPr>
              <a:t>PDF/A differs from PDF by prohibiting features ill-suited to long-term archiving, such as font linking (as opposed to font embedding) and encryption.[1] </a:t>
            </a:r>
          </a:p>
          <a:p>
            <a:pPr>
              <a:spcBef>
                <a:spcPts val="600"/>
              </a:spcBef>
              <a:buFont typeface="Symbol" pitchFamily="18" charset="2"/>
              <a:buChar char="·"/>
            </a:pPr>
            <a:r>
              <a:rPr lang="en-US" dirty="0">
                <a:latin typeface="Arial" pitchFamily="34" charset="0"/>
                <a:cs typeface="Arial" pitchFamily="34" charset="0"/>
              </a:rPr>
              <a:t>The ISO requirements for PDF/A file viewers include color management guidelines, support for embedded fonts, and a user interface for reading embedded annotations.</a:t>
            </a:r>
          </a:p>
          <a:p>
            <a:pPr>
              <a:spcBef>
                <a:spcPts val="600"/>
              </a:spcBef>
              <a:buFont typeface="Symbol" pitchFamily="18" charset="2"/>
              <a:buChar char="·"/>
            </a:pPr>
            <a:endParaRPr lang="en-US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4559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026"/>
          <p:cNvSpPr>
            <a:spLocks noGrp="1" noChangeArrowheads="1"/>
          </p:cNvSpPr>
          <p:nvPr>
            <p:ph type="title"/>
          </p:nvPr>
        </p:nvSpPr>
        <p:spPr>
          <a:xfrm>
            <a:off x="435429" y="0"/>
            <a:ext cx="11277600" cy="1164771"/>
          </a:xfrm>
        </p:spPr>
        <p:txBody>
          <a:bodyPr>
            <a:normAutofit/>
          </a:bodyPr>
          <a:lstStyle/>
          <a:p>
            <a:pPr algn="ctr"/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Orphan Works and Public Lending Right</a:t>
            </a:r>
          </a:p>
        </p:txBody>
      </p:sp>
      <p:sp>
        <p:nvSpPr>
          <p:cNvPr id="5123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1001486" y="1164772"/>
            <a:ext cx="10199914" cy="5464628"/>
          </a:xfrm>
        </p:spPr>
        <p:txBody>
          <a:bodyPr>
            <a:norm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Orphan and abandoned works problem</a:t>
            </a: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State Usually Inherits the IP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Define that A Creative Work is “Orphan” When It is Generating Little or No Revenue to The Creator.  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 Creative Work is Considered “Abandoned” When Attempts to Locate Owners Of Unclaimed Works Through Letters and Newspaper Announcements are Unsuccessful.  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An “Opt-in Process” May Be Provided If There is an Incentive to Receive Royalty for Every Access </a:t>
            </a: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Analogous To Public Lending Right For Paying Royalties To Authors In UK And Other Countries. </a:t>
            </a:r>
          </a:p>
        </p:txBody>
      </p:sp>
    </p:spTree>
    <p:extLst>
      <p:ext uri="{BB962C8B-B14F-4D97-AF65-F5344CB8AC3E}">
        <p14:creationId xmlns:p14="http://schemas.microsoft.com/office/powerpoint/2010/main" val="13057084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026"/>
          <p:cNvSpPr>
            <a:spLocks noGrp="1" noChangeArrowheads="1"/>
          </p:cNvSpPr>
          <p:nvPr>
            <p:ph type="title"/>
          </p:nvPr>
        </p:nvSpPr>
        <p:spPr>
          <a:xfrm>
            <a:off x="435429" y="0"/>
            <a:ext cx="11277600" cy="1164771"/>
          </a:xfrm>
        </p:spPr>
        <p:txBody>
          <a:bodyPr>
            <a:normAutofit/>
          </a:bodyPr>
          <a:lstStyle/>
          <a:p>
            <a:pPr algn="ctr"/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Value Added Services of NDAC</a:t>
            </a:r>
            <a:b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To Enhance the Income to Authors and Creators</a:t>
            </a:r>
          </a:p>
        </p:txBody>
      </p:sp>
      <p:sp>
        <p:nvSpPr>
          <p:cNvPr id="5123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974272" y="1164771"/>
            <a:ext cx="10199914" cy="5495336"/>
          </a:xfrm>
        </p:spPr>
        <p:txBody>
          <a:bodyPr>
            <a:normAutofit/>
          </a:bodyPr>
          <a:lstStyle/>
          <a:p>
            <a:r>
              <a:rPr lang="en-US" sz="3400" dirty="0"/>
              <a:t>National Digital Archives of China may Undertake Value Added Services of Access and Distribution such as </a:t>
            </a:r>
          </a:p>
          <a:p>
            <a:pPr lvl="1"/>
            <a:r>
              <a:rPr lang="en-US" sz="2600" dirty="0"/>
              <a:t>Find Copyrighted Content by Discovery and Search Tools</a:t>
            </a:r>
          </a:p>
          <a:p>
            <a:pPr lvl="1"/>
            <a:r>
              <a:rPr lang="en-US" sz="2600" dirty="0"/>
              <a:t>Enable buying and Selling Copyrighted Content thru </a:t>
            </a:r>
            <a:r>
              <a:rPr lang="en-US" sz="2600" dirty="0" err="1"/>
              <a:t>eCommerce</a:t>
            </a:r>
            <a:endParaRPr lang="en-US" sz="2600" dirty="0"/>
          </a:p>
          <a:p>
            <a:pPr lvl="1"/>
            <a:r>
              <a:rPr lang="en-US" sz="2600" dirty="0"/>
              <a:t>Enable Dynamic Pricing based on Market Demand</a:t>
            </a:r>
          </a:p>
          <a:p>
            <a:pPr lvl="1"/>
            <a:r>
              <a:rPr lang="en-US" sz="2600" dirty="0"/>
              <a:t>Pay Royalty to Authors and Creators that Borrow Copyrighted Content </a:t>
            </a:r>
          </a:p>
          <a:p>
            <a:pPr lvl="2"/>
            <a:r>
              <a:rPr lang="en-US" sz="2300" dirty="0"/>
              <a:t>under Public Lending Right</a:t>
            </a:r>
          </a:p>
          <a:p>
            <a:r>
              <a:rPr lang="en-US" dirty="0"/>
              <a:t>Discoverability by Search</a:t>
            </a:r>
          </a:p>
          <a:p>
            <a:r>
              <a:rPr lang="en-US" dirty="0" err="1"/>
              <a:t>eCommerce</a:t>
            </a:r>
            <a:r>
              <a:rPr lang="en-US" dirty="0"/>
              <a:t> using Alibaba and Amazon-like Services</a:t>
            </a:r>
          </a:p>
          <a:p>
            <a:r>
              <a:rPr lang="en-US" dirty="0"/>
              <a:t>Market Pricing</a:t>
            </a:r>
          </a:p>
          <a:p>
            <a:r>
              <a:rPr lang="en-US" dirty="0"/>
              <a:t>Public Lending Right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07608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026"/>
          <p:cNvSpPr>
            <a:spLocks noGrp="1" noChangeArrowheads="1"/>
          </p:cNvSpPr>
          <p:nvPr>
            <p:ph type="title"/>
          </p:nvPr>
        </p:nvSpPr>
        <p:spPr>
          <a:xfrm>
            <a:off x="435429" y="0"/>
            <a:ext cx="11277600" cy="1164771"/>
          </a:xfrm>
        </p:spPr>
        <p:txBody>
          <a:bodyPr>
            <a:normAutofit/>
          </a:bodyPr>
          <a:lstStyle/>
          <a:p>
            <a:pPr algn="ctr"/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Next Steps</a:t>
            </a:r>
          </a:p>
        </p:txBody>
      </p:sp>
      <p:sp>
        <p:nvSpPr>
          <p:cNvPr id="5123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696113" y="1164771"/>
            <a:ext cx="10818108" cy="5500724"/>
          </a:xfrm>
        </p:spPr>
        <p:txBody>
          <a:bodyPr>
            <a:noAutofit/>
          </a:bodyPr>
          <a:lstStyle/>
          <a:p>
            <a:pPr lvl="0"/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Set-up a Cloud based Server to Serve as Global Digital Archive</a:t>
            </a:r>
          </a:p>
          <a:p>
            <a:pPr lvl="0"/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Government to Approve Establishment of an Archive for National Digital Depository of Copy-righted Works replacing the Current Physical Depository</a:t>
            </a:r>
          </a:p>
          <a:p>
            <a:pPr lvl="0"/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Define Meta Data for Digital Works: Ease of Use for Self Archiving by Authors</a:t>
            </a:r>
          </a:p>
          <a:p>
            <a:pPr lvl="1"/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Self Archiving </a:t>
            </a:r>
            <a:r>
              <a:rPr lang="en-US" sz="2800" u="sng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https://en.wikipedia.org/wiki/Self-archiving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but not free for 100 years unless placed in Public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Domian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24072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026"/>
          <p:cNvSpPr>
            <a:spLocks noGrp="1" noChangeArrowheads="1"/>
          </p:cNvSpPr>
          <p:nvPr>
            <p:ph type="title"/>
          </p:nvPr>
        </p:nvSpPr>
        <p:spPr>
          <a:xfrm>
            <a:off x="435429" y="0"/>
            <a:ext cx="11277600" cy="1164771"/>
          </a:xfrm>
        </p:spPr>
        <p:txBody>
          <a:bodyPr>
            <a:normAutofit/>
          </a:bodyPr>
          <a:lstStyle/>
          <a:p>
            <a:pPr algn="ctr"/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Conclusions and Action Items</a:t>
            </a:r>
          </a:p>
        </p:txBody>
      </p:sp>
      <p:sp>
        <p:nvSpPr>
          <p:cNvPr id="5123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634809" y="1164771"/>
            <a:ext cx="11078220" cy="5693229"/>
          </a:xfrm>
        </p:spPr>
        <p:txBody>
          <a:bodyPr>
            <a:normAutofit fontScale="92500" lnSpcReduction="20000"/>
          </a:bodyPr>
          <a:lstStyle/>
          <a:p>
            <a:r>
              <a:rPr lang="en-US" sz="3400" dirty="0"/>
              <a:t>IKCEST, the UNESCO International Knowledge Center for Engineering Science and Technology may convene a International Summit on </a:t>
            </a:r>
            <a:r>
              <a:rPr lang="en-US" sz="3600" dirty="0"/>
              <a:t>Universal Copyright Policies</a:t>
            </a:r>
            <a:r>
              <a:rPr lang="en-US" sz="3400" dirty="0"/>
              <a:t>, to discuss and establish</a:t>
            </a:r>
          </a:p>
          <a:p>
            <a:pPr lvl="1"/>
            <a:r>
              <a:rPr lang="en-US" sz="2600" dirty="0"/>
              <a:t>Terms and Conditions of a Universal Copyright Law.</a:t>
            </a:r>
          </a:p>
          <a:p>
            <a:pPr lvl="1"/>
            <a:r>
              <a:rPr lang="en-US" sz="2600" dirty="0"/>
              <a:t>A Global Copyright Registry</a:t>
            </a:r>
          </a:p>
          <a:p>
            <a:pPr lvl="1"/>
            <a:r>
              <a:rPr lang="en-US" sz="2600" dirty="0"/>
              <a:t>A Digital Depository at National Digital Archives</a:t>
            </a:r>
          </a:p>
          <a:p>
            <a:pPr lvl="1"/>
            <a:r>
              <a:rPr lang="en-US" sz="2600" dirty="0"/>
              <a:t>Compulsory Licensing of Orphan works</a:t>
            </a:r>
          </a:p>
          <a:p>
            <a:pPr marL="0" indent="0">
              <a:buNone/>
            </a:pPr>
            <a:r>
              <a:rPr lang="en-US" sz="3400" dirty="0"/>
              <a:t>    While respecting the rights of authors and creative artists. </a:t>
            </a:r>
          </a:p>
          <a:p>
            <a:r>
              <a:rPr lang="en-US" sz="3400" dirty="0"/>
              <a:t>Establish National Digital Archives of China as part of State Administration of Cultural Heritage</a:t>
            </a:r>
          </a:p>
          <a:p>
            <a:pPr lvl="1"/>
            <a:r>
              <a:rPr lang="en-US" sz="2600" dirty="0"/>
              <a:t>With Responsibility of Acquisition, Preservation and Access to All Born-Digital Copyrighted Content</a:t>
            </a:r>
          </a:p>
          <a:p>
            <a:pPr lvl="2"/>
            <a:r>
              <a:rPr lang="en-US" sz="2300" dirty="0"/>
              <a:t>Including Books, Newspapers, Music , Movies and Videos, Paintings </a:t>
            </a:r>
          </a:p>
          <a:p>
            <a:pPr lvl="1"/>
            <a:r>
              <a:rPr lang="en-US" sz="2600" dirty="0"/>
              <a:t>Establish scanning equipment, computers, petabytes of storage, and </a:t>
            </a:r>
          </a:p>
          <a:p>
            <a:pPr lvl="1"/>
            <a:r>
              <a:rPr lang="en-US" sz="2600" dirty="0"/>
              <a:t>Software tools for Management and Preservation</a:t>
            </a:r>
          </a:p>
          <a:p>
            <a:pPr marL="457200" lvl="1" indent="0"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24629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624</TotalTime>
  <Words>994</Words>
  <Application>Microsoft Office PowerPoint</Application>
  <PresentationFormat>Widescreen</PresentationFormat>
  <Paragraphs>139</Paragraphs>
  <Slides>13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MS PGothic</vt:lpstr>
      <vt:lpstr>Arial</vt:lpstr>
      <vt:lpstr>Calibri</vt:lpstr>
      <vt:lpstr>Calibri Light</vt:lpstr>
      <vt:lpstr>Symbol</vt:lpstr>
      <vt:lpstr>Times New Roman</vt:lpstr>
      <vt:lpstr>Office Theme</vt:lpstr>
      <vt:lpstr>Preserving Our Past and Present  for the Future Generations</vt:lpstr>
      <vt:lpstr>Preserving Our Cultural Heritage for Future Generations</vt:lpstr>
      <vt:lpstr>Preserving Our Past:  CADAL and The Million Book Project</vt:lpstr>
      <vt:lpstr>Preserving Our Present:  Accessing and Archiving Born Digital Content</vt:lpstr>
      <vt:lpstr>The Main Bottleneck: Copyright Laws Incompatible with Speed of Progress in Information Age</vt:lpstr>
      <vt:lpstr>Universal Copy Right Summit</vt:lpstr>
      <vt:lpstr>Technical Issues</vt:lpstr>
      <vt:lpstr>National Digital Archive of China (NDAC)</vt:lpstr>
      <vt:lpstr>PDF/A: ISO Standard for Archiving Digital Content</vt:lpstr>
      <vt:lpstr>Orphan Works and Public Lending Right</vt:lpstr>
      <vt:lpstr>Value Added Services of NDAC To Enhance the Income to Authors and Creators</vt:lpstr>
      <vt:lpstr>Next Steps</vt:lpstr>
      <vt:lpstr>Conclusions and Action Items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Too Much Information And Too Little Time</dc:title>
  <dc:creator>rr0s</dc:creator>
  <cp:lastModifiedBy>rr0s</cp:lastModifiedBy>
  <cp:revision>47</cp:revision>
  <dcterms:created xsi:type="dcterms:W3CDTF">2017-04-10T09:53:46Z</dcterms:created>
  <dcterms:modified xsi:type="dcterms:W3CDTF">2017-05-24T23:44:44Z</dcterms:modified>
</cp:coreProperties>
</file>