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9"/>
  </p:notesMasterIdLst>
  <p:sldIdLst>
    <p:sldId id="256" r:id="rId2"/>
    <p:sldId id="321" r:id="rId3"/>
    <p:sldId id="422" r:id="rId4"/>
    <p:sldId id="438" r:id="rId5"/>
    <p:sldId id="423" r:id="rId6"/>
    <p:sldId id="424" r:id="rId7"/>
    <p:sldId id="425" r:id="rId8"/>
    <p:sldId id="431" r:id="rId9"/>
    <p:sldId id="426" r:id="rId10"/>
    <p:sldId id="427" r:id="rId11"/>
    <p:sldId id="428" r:id="rId12"/>
    <p:sldId id="429" r:id="rId13"/>
    <p:sldId id="430" r:id="rId14"/>
    <p:sldId id="440" r:id="rId15"/>
    <p:sldId id="441" r:id="rId16"/>
    <p:sldId id="442" r:id="rId17"/>
    <p:sldId id="443" r:id="rId18"/>
    <p:sldId id="432" r:id="rId19"/>
    <p:sldId id="433" r:id="rId20"/>
    <p:sldId id="434" r:id="rId21"/>
    <p:sldId id="435" r:id="rId22"/>
    <p:sldId id="436" r:id="rId23"/>
    <p:sldId id="437" r:id="rId24"/>
    <p:sldId id="444" r:id="rId25"/>
    <p:sldId id="466" r:id="rId26"/>
    <p:sldId id="445" r:id="rId27"/>
    <p:sldId id="357" r:id="rId28"/>
    <p:sldId id="359" r:id="rId29"/>
    <p:sldId id="358" r:id="rId30"/>
    <p:sldId id="446" r:id="rId31"/>
    <p:sldId id="447" r:id="rId32"/>
    <p:sldId id="361" r:id="rId33"/>
    <p:sldId id="367" r:id="rId34"/>
    <p:sldId id="374" r:id="rId35"/>
    <p:sldId id="375" r:id="rId36"/>
    <p:sldId id="262" r:id="rId37"/>
    <p:sldId id="376" r:id="rId38"/>
    <p:sldId id="377" r:id="rId39"/>
    <p:sldId id="378" r:id="rId40"/>
    <p:sldId id="379" r:id="rId41"/>
    <p:sldId id="380" r:id="rId42"/>
    <p:sldId id="381" r:id="rId43"/>
    <p:sldId id="382" r:id="rId44"/>
    <p:sldId id="383" r:id="rId45"/>
    <p:sldId id="384" r:id="rId46"/>
    <p:sldId id="385" r:id="rId47"/>
    <p:sldId id="386" r:id="rId48"/>
    <p:sldId id="387" r:id="rId49"/>
    <p:sldId id="388" r:id="rId50"/>
    <p:sldId id="389" r:id="rId51"/>
    <p:sldId id="390" r:id="rId52"/>
    <p:sldId id="391" r:id="rId53"/>
    <p:sldId id="348" r:id="rId54"/>
    <p:sldId id="393" r:id="rId55"/>
    <p:sldId id="394" r:id="rId56"/>
    <p:sldId id="395" r:id="rId57"/>
    <p:sldId id="396" r:id="rId58"/>
    <p:sldId id="397" r:id="rId59"/>
    <p:sldId id="398" r:id="rId60"/>
    <p:sldId id="392" r:id="rId61"/>
    <p:sldId id="322" r:id="rId62"/>
    <p:sldId id="343" r:id="rId63"/>
    <p:sldId id="344" r:id="rId64"/>
    <p:sldId id="323" r:id="rId65"/>
    <p:sldId id="399" r:id="rId66"/>
    <p:sldId id="324" r:id="rId67"/>
    <p:sldId id="338" r:id="rId68"/>
    <p:sldId id="400" r:id="rId69"/>
    <p:sldId id="341" r:id="rId70"/>
    <p:sldId id="265" r:id="rId71"/>
    <p:sldId id="342" r:id="rId72"/>
    <p:sldId id="275" r:id="rId73"/>
    <p:sldId id="448" r:id="rId74"/>
    <p:sldId id="449" r:id="rId75"/>
    <p:sldId id="284" r:id="rId76"/>
    <p:sldId id="325" r:id="rId77"/>
    <p:sldId id="266" r:id="rId78"/>
    <p:sldId id="450" r:id="rId79"/>
    <p:sldId id="451" r:id="rId80"/>
    <p:sldId id="452" r:id="rId81"/>
    <p:sldId id="453" r:id="rId82"/>
    <p:sldId id="402" r:id="rId83"/>
    <p:sldId id="403" r:id="rId84"/>
    <p:sldId id="405" r:id="rId85"/>
    <p:sldId id="408" r:id="rId86"/>
    <p:sldId id="406" r:id="rId87"/>
    <p:sldId id="412" r:id="rId88"/>
    <p:sldId id="401" r:id="rId89"/>
    <p:sldId id="464" r:id="rId90"/>
    <p:sldId id="463" r:id="rId91"/>
    <p:sldId id="465" r:id="rId92"/>
    <p:sldId id="316" r:id="rId93"/>
    <p:sldId id="317" r:id="rId94"/>
    <p:sldId id="273" r:id="rId95"/>
    <p:sldId id="328" r:id="rId96"/>
    <p:sldId id="274" r:id="rId97"/>
    <p:sldId id="276" r:id="rId98"/>
    <p:sldId id="277" r:id="rId99"/>
    <p:sldId id="278" r:id="rId100"/>
    <p:sldId id="279" r:id="rId101"/>
    <p:sldId id="280" r:id="rId102"/>
    <p:sldId id="281" r:id="rId103"/>
    <p:sldId id="467" r:id="rId104"/>
    <p:sldId id="289" r:id="rId105"/>
    <p:sldId id="290" r:id="rId106"/>
    <p:sldId id="291" r:id="rId107"/>
    <p:sldId id="292" r:id="rId108"/>
    <p:sldId id="293" r:id="rId109"/>
    <p:sldId id="294" r:id="rId110"/>
    <p:sldId id="295" r:id="rId111"/>
    <p:sldId id="350" r:id="rId112"/>
    <p:sldId id="468" r:id="rId113"/>
    <p:sldId id="296" r:id="rId114"/>
    <p:sldId id="298" r:id="rId115"/>
    <p:sldId id="299" r:id="rId116"/>
    <p:sldId id="300" r:id="rId117"/>
    <p:sldId id="301" r:id="rId118"/>
    <p:sldId id="302" r:id="rId119"/>
    <p:sldId id="303" r:id="rId120"/>
    <p:sldId id="304" r:id="rId121"/>
    <p:sldId id="305" r:id="rId122"/>
    <p:sldId id="306" r:id="rId123"/>
    <p:sldId id="307" r:id="rId124"/>
    <p:sldId id="308" r:id="rId125"/>
    <p:sldId id="309" r:id="rId126"/>
    <p:sldId id="310" r:id="rId127"/>
    <p:sldId id="311" r:id="rId128"/>
    <p:sldId id="312" r:id="rId129"/>
    <p:sldId id="454" r:id="rId130"/>
    <p:sldId id="455" r:id="rId131"/>
    <p:sldId id="456" r:id="rId132"/>
    <p:sldId id="457" r:id="rId133"/>
    <p:sldId id="458" r:id="rId134"/>
    <p:sldId id="459" r:id="rId135"/>
    <p:sldId id="460" r:id="rId136"/>
    <p:sldId id="461" r:id="rId137"/>
    <p:sldId id="462" r:id="rId138"/>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itchFamily="34" charset="0"/>
        <a:ea typeface="+mn-ea"/>
        <a:cs typeface="+mn-cs"/>
      </a:defRPr>
    </a:lvl1pPr>
    <a:lvl2pPr marL="457200" algn="l" rtl="0" fontAlgn="base">
      <a:spcBef>
        <a:spcPct val="0"/>
      </a:spcBef>
      <a:spcAft>
        <a:spcPct val="0"/>
      </a:spcAft>
      <a:defRPr b="1" kern="1200">
        <a:solidFill>
          <a:schemeClr val="tx1"/>
        </a:solidFill>
        <a:latin typeface="Arial" pitchFamily="34" charset="0"/>
        <a:ea typeface="+mn-ea"/>
        <a:cs typeface="+mn-cs"/>
      </a:defRPr>
    </a:lvl2pPr>
    <a:lvl3pPr marL="914400" algn="l" rtl="0" fontAlgn="base">
      <a:spcBef>
        <a:spcPct val="0"/>
      </a:spcBef>
      <a:spcAft>
        <a:spcPct val="0"/>
      </a:spcAft>
      <a:defRPr b="1" kern="1200">
        <a:solidFill>
          <a:schemeClr val="tx1"/>
        </a:solidFill>
        <a:latin typeface="Arial" pitchFamily="34" charset="0"/>
        <a:ea typeface="+mn-ea"/>
        <a:cs typeface="+mn-cs"/>
      </a:defRPr>
    </a:lvl3pPr>
    <a:lvl4pPr marL="1371600" algn="l" rtl="0" fontAlgn="base">
      <a:spcBef>
        <a:spcPct val="0"/>
      </a:spcBef>
      <a:spcAft>
        <a:spcPct val="0"/>
      </a:spcAft>
      <a:defRPr b="1" kern="1200">
        <a:solidFill>
          <a:schemeClr val="tx1"/>
        </a:solidFill>
        <a:latin typeface="Arial" pitchFamily="34" charset="0"/>
        <a:ea typeface="+mn-ea"/>
        <a:cs typeface="+mn-cs"/>
      </a:defRPr>
    </a:lvl4pPr>
    <a:lvl5pPr marL="1828800" algn="l" rtl="0" fontAlgn="base">
      <a:spcBef>
        <a:spcPct val="0"/>
      </a:spcBef>
      <a:spcAft>
        <a:spcPct val="0"/>
      </a:spcAft>
      <a:defRPr b="1" kern="1200">
        <a:solidFill>
          <a:schemeClr val="tx1"/>
        </a:solidFill>
        <a:latin typeface="Arial" pitchFamily="34" charset="0"/>
        <a:ea typeface="+mn-ea"/>
        <a:cs typeface="+mn-cs"/>
      </a:defRPr>
    </a:lvl5pPr>
    <a:lvl6pPr marL="2286000" algn="l" defTabSz="914400" rtl="0" eaLnBrk="1" latinLnBrk="0" hangingPunct="1">
      <a:defRPr b="1" kern="1200">
        <a:solidFill>
          <a:schemeClr val="tx1"/>
        </a:solidFill>
        <a:latin typeface="Arial" pitchFamily="34" charset="0"/>
        <a:ea typeface="+mn-ea"/>
        <a:cs typeface="+mn-cs"/>
      </a:defRPr>
    </a:lvl6pPr>
    <a:lvl7pPr marL="2743200" algn="l" defTabSz="914400" rtl="0" eaLnBrk="1" latinLnBrk="0" hangingPunct="1">
      <a:defRPr b="1" kern="1200">
        <a:solidFill>
          <a:schemeClr val="tx1"/>
        </a:solidFill>
        <a:latin typeface="Arial" pitchFamily="34" charset="0"/>
        <a:ea typeface="+mn-ea"/>
        <a:cs typeface="+mn-cs"/>
      </a:defRPr>
    </a:lvl7pPr>
    <a:lvl8pPr marL="3200400" algn="l" defTabSz="914400" rtl="0" eaLnBrk="1" latinLnBrk="0" hangingPunct="1">
      <a:defRPr b="1" kern="1200">
        <a:solidFill>
          <a:schemeClr val="tx1"/>
        </a:solidFill>
        <a:latin typeface="Arial" pitchFamily="34" charset="0"/>
        <a:ea typeface="+mn-ea"/>
        <a:cs typeface="+mn-cs"/>
      </a:defRPr>
    </a:lvl8pPr>
    <a:lvl9pPr marL="3657600" algn="l" defTabSz="914400" rtl="0" eaLnBrk="1" latinLnBrk="0" hangingPunct="1">
      <a:defRPr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DEA1"/>
    <a:srgbClr val="E4DEBA"/>
    <a:srgbClr val="03F3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82" autoAdjust="0"/>
    <p:restoredTop sz="94660"/>
  </p:normalViewPr>
  <p:slideViewPr>
    <p:cSldViewPr>
      <p:cViewPr varScale="1">
        <p:scale>
          <a:sx n="107" d="100"/>
          <a:sy n="107" d="100"/>
        </p:scale>
        <p:origin x="-118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42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oleObject" Target="file:///C:\Users\pkbol\Documents\CBDB\Computer%20Assisted%20Markup\Women\Women%20death%20ages%20CBDB%20201311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Total Persons</c:v>
                </c:pt>
              </c:strCache>
            </c:strRef>
          </c:tx>
          <c:spPr>
            <a:solidFill>
              <a:srgbClr val="0070C0"/>
            </a:solidFill>
          </c:spPr>
          <c:invertIfNegative val="0"/>
          <c:cat>
            <c:strRef>
              <c:f>Sheet1!$A$2:$A$11</c:f>
              <c:strCache>
                <c:ptCount val="10"/>
                <c:pt idx="0">
                  <c:v>Tang</c:v>
                </c:pt>
                <c:pt idx="1">
                  <c:v>5 Dynasties</c:v>
                </c:pt>
                <c:pt idx="2">
                  <c:v>Song</c:v>
                </c:pt>
                <c:pt idx="3">
                  <c:v>Liao</c:v>
                </c:pt>
                <c:pt idx="4">
                  <c:v>Jin</c:v>
                </c:pt>
                <c:pt idx="5">
                  <c:v>Yuan</c:v>
                </c:pt>
                <c:pt idx="6">
                  <c:v>Ming</c:v>
                </c:pt>
                <c:pt idx="7">
                  <c:v>Qing</c:v>
                </c:pt>
                <c:pt idx="8">
                  <c:v>Minguo</c:v>
                </c:pt>
                <c:pt idx="9">
                  <c:v>Other</c:v>
                </c:pt>
              </c:strCache>
            </c:strRef>
          </c:cat>
          <c:val>
            <c:numRef>
              <c:f>Sheet1!$B$2:$B$11</c:f>
              <c:numCache>
                <c:formatCode>General</c:formatCode>
                <c:ptCount val="10"/>
                <c:pt idx="0">
                  <c:v>45426</c:v>
                </c:pt>
                <c:pt idx="1">
                  <c:v>1116</c:v>
                </c:pt>
                <c:pt idx="2">
                  <c:v>45199</c:v>
                </c:pt>
                <c:pt idx="3">
                  <c:v>325</c:v>
                </c:pt>
                <c:pt idx="4">
                  <c:v>300</c:v>
                </c:pt>
                <c:pt idx="5">
                  <c:v>19915</c:v>
                </c:pt>
                <c:pt idx="6">
                  <c:v>163459</c:v>
                </c:pt>
                <c:pt idx="7">
                  <c:v>62103</c:v>
                </c:pt>
                <c:pt idx="8">
                  <c:v>3222</c:v>
                </c:pt>
                <c:pt idx="9">
                  <c:v>18855</c:v>
                </c:pt>
              </c:numCache>
            </c:numRef>
          </c:val>
        </c:ser>
        <c:dLbls>
          <c:showLegendKey val="0"/>
          <c:showVal val="0"/>
          <c:showCatName val="0"/>
          <c:showSerName val="0"/>
          <c:showPercent val="0"/>
          <c:showBubbleSize val="0"/>
        </c:dLbls>
        <c:gapWidth val="150"/>
        <c:shape val="box"/>
        <c:axId val="156481792"/>
        <c:axId val="371071616"/>
        <c:axId val="0"/>
      </c:bar3DChart>
      <c:catAx>
        <c:axId val="156481792"/>
        <c:scaling>
          <c:orientation val="minMax"/>
        </c:scaling>
        <c:delete val="0"/>
        <c:axPos val="b"/>
        <c:majorTickMark val="out"/>
        <c:minorTickMark val="none"/>
        <c:tickLblPos val="nextTo"/>
        <c:crossAx val="371071616"/>
        <c:crosses val="autoZero"/>
        <c:auto val="1"/>
        <c:lblAlgn val="ctr"/>
        <c:lblOffset val="100"/>
        <c:noMultiLvlLbl val="0"/>
      </c:catAx>
      <c:valAx>
        <c:axId val="371071616"/>
        <c:scaling>
          <c:orientation val="minMax"/>
        </c:scaling>
        <c:delete val="0"/>
        <c:axPos val="l"/>
        <c:majorGridlines/>
        <c:numFmt formatCode="General" sourceLinked="1"/>
        <c:majorTickMark val="out"/>
        <c:minorTickMark val="none"/>
        <c:tickLblPos val="nextTo"/>
        <c:crossAx val="15648179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pPr>
            <a:r>
              <a:rPr lang="en-US" sz="4000" dirty="0" smtClean="0"/>
              <a:t>CBDB Data April 2015</a:t>
            </a:r>
            <a:endParaRPr lang="en-US" sz="4000" dirty="0"/>
          </a:p>
        </c:rich>
      </c:tx>
      <c:layout/>
      <c:overlay val="0"/>
    </c:title>
    <c:autoTitleDeleted val="0"/>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records</c:v>
                </c:pt>
              </c:strCache>
            </c:strRef>
          </c:tx>
          <c:spPr>
            <a:solidFill>
              <a:srgbClr val="0070C0"/>
            </a:solidFill>
            <a:ln>
              <a:solidFill>
                <a:schemeClr val="tx1"/>
              </a:solidFill>
            </a:ln>
          </c:spPr>
          <c:invertIfNegative val="0"/>
          <c:cat>
            <c:strRef>
              <c:f>Sheet1!$A$2:$A$10</c:f>
              <c:strCache>
                <c:ptCount val="9"/>
                <c:pt idx="0">
                  <c:v>Number of Persons</c:v>
                </c:pt>
                <c:pt idx="1">
                  <c:v>Social Associations</c:v>
                </c:pt>
                <c:pt idx="2">
                  <c:v>Biographical Addresses</c:v>
                </c:pt>
                <c:pt idx="3">
                  <c:v>Alternate Names</c:v>
                </c:pt>
                <c:pt idx="4">
                  <c:v>Kin Relationships</c:v>
                </c:pt>
                <c:pt idx="5">
                  <c:v>Entry into Office</c:v>
                </c:pt>
                <c:pt idx="6">
                  <c:v>Office Postings</c:v>
                </c:pt>
                <c:pt idx="7">
                  <c:v>Social Distinction</c:v>
                </c:pt>
                <c:pt idx="8">
                  <c:v>Texts</c:v>
                </c:pt>
              </c:strCache>
            </c:strRef>
          </c:cat>
          <c:val>
            <c:numRef>
              <c:f>Sheet1!$B$2:$B$10</c:f>
              <c:numCache>
                <c:formatCode>General</c:formatCode>
                <c:ptCount val="9"/>
                <c:pt idx="0">
                  <c:v>362918</c:v>
                </c:pt>
                <c:pt idx="1">
                  <c:v>125941</c:v>
                </c:pt>
                <c:pt idx="2">
                  <c:v>242004</c:v>
                </c:pt>
                <c:pt idx="3">
                  <c:v>148944</c:v>
                </c:pt>
                <c:pt idx="4">
                  <c:v>482591</c:v>
                </c:pt>
                <c:pt idx="5">
                  <c:v>91560</c:v>
                </c:pt>
                <c:pt idx="6">
                  <c:v>167448</c:v>
                </c:pt>
                <c:pt idx="7">
                  <c:v>52596</c:v>
                </c:pt>
                <c:pt idx="8">
                  <c:v>29782</c:v>
                </c:pt>
              </c:numCache>
            </c:numRef>
          </c:val>
        </c:ser>
        <c:dLbls>
          <c:showLegendKey val="0"/>
          <c:showVal val="0"/>
          <c:showCatName val="0"/>
          <c:showSerName val="0"/>
          <c:showPercent val="0"/>
          <c:showBubbleSize val="0"/>
        </c:dLbls>
        <c:gapWidth val="150"/>
        <c:shape val="box"/>
        <c:axId val="155851392"/>
        <c:axId val="88977792"/>
        <c:axId val="0"/>
      </c:bar3DChart>
      <c:catAx>
        <c:axId val="155851392"/>
        <c:scaling>
          <c:orientation val="minMax"/>
        </c:scaling>
        <c:delete val="0"/>
        <c:axPos val="b"/>
        <c:majorTickMark val="out"/>
        <c:minorTickMark val="none"/>
        <c:tickLblPos val="nextTo"/>
        <c:crossAx val="88977792"/>
        <c:crosses val="autoZero"/>
        <c:auto val="1"/>
        <c:lblAlgn val="ctr"/>
        <c:lblOffset val="100"/>
        <c:noMultiLvlLbl val="0"/>
      </c:catAx>
      <c:valAx>
        <c:axId val="88977792"/>
        <c:scaling>
          <c:orientation val="minMax"/>
        </c:scaling>
        <c:delete val="0"/>
        <c:axPos val="l"/>
        <c:majorGridlines/>
        <c:numFmt formatCode="General" sourceLinked="1"/>
        <c:majorTickMark val="out"/>
        <c:minorTickMark val="none"/>
        <c:tickLblPos val="nextTo"/>
        <c:crossAx val="155851392"/>
        <c:crosses val="autoZero"/>
        <c:crossBetween val="between"/>
      </c:valAx>
    </c:plotArea>
    <c:legend>
      <c:legendPos val="t"/>
      <c:layout/>
      <c:overlay val="0"/>
    </c:legend>
    <c:plotVisOnly val="1"/>
    <c:dispBlanksAs val="gap"/>
    <c:showDLblsOverMax val="0"/>
  </c:chart>
  <c:spPr>
    <a:solidFill>
      <a:schemeClr val="bg1">
        <a:lumMod val="85000"/>
      </a:schemeClr>
    </a:solidFill>
  </c:spPr>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2000" b="1" dirty="0"/>
              <a:t>Age at Death of the 3072 Women in CBDB with Death</a:t>
            </a:r>
            <a:r>
              <a:rPr lang="en-US" sz="2000" b="1" baseline="0" dirty="0"/>
              <a:t> Ages</a:t>
            </a:r>
            <a:endParaRPr lang="en-US" sz="2000" b="1" dirty="0"/>
          </a:p>
        </c:rich>
      </c:tx>
      <c:layout>
        <c:manualLayout>
          <c:xMode val="edge"/>
          <c:yMode val="edge"/>
          <c:x val="0.14859413391270318"/>
          <c:y val="1.8092998009770218E-2"/>
        </c:manualLayout>
      </c:layout>
      <c:overlay val="0"/>
    </c:title>
    <c:autoTitleDeleted val="0"/>
    <c:plotArea>
      <c:layout>
        <c:manualLayout>
          <c:layoutTarget val="inner"/>
          <c:xMode val="edge"/>
          <c:yMode val="edge"/>
          <c:x val="6.3771981627296581E-2"/>
          <c:y val="9.7597678220453163E-2"/>
          <c:w val="0.86975678040244975"/>
          <c:h val="0.84516374818819284"/>
        </c:manualLayout>
      </c:layout>
      <c:barChart>
        <c:barDir val="col"/>
        <c:grouping val="clustered"/>
        <c:varyColors val="0"/>
        <c:ser>
          <c:idx val="1"/>
          <c:order val="0"/>
          <c:tx>
            <c:strRef>
              <c:f>Sheet4!$B$1</c:f>
              <c:strCache>
                <c:ptCount val="1"/>
                <c:pt idx="0">
                  <c:v>number</c:v>
                </c:pt>
              </c:strCache>
            </c:strRef>
          </c:tx>
          <c:invertIfNegative val="0"/>
          <c:val>
            <c:numRef>
              <c:f>Sheet4!$B$2:$B$97</c:f>
              <c:numCache>
                <c:formatCode>General</c:formatCode>
                <c:ptCount val="96"/>
                <c:pt idx="0">
                  <c:v>1</c:v>
                </c:pt>
                <c:pt idx="1">
                  <c:v>1</c:v>
                </c:pt>
                <c:pt idx="2">
                  <c:v>2</c:v>
                </c:pt>
                <c:pt idx="3">
                  <c:v>1</c:v>
                </c:pt>
                <c:pt idx="4">
                  <c:v>2</c:v>
                </c:pt>
                <c:pt idx="5">
                  <c:v>3</c:v>
                </c:pt>
                <c:pt idx="6">
                  <c:v>2</c:v>
                </c:pt>
                <c:pt idx="7">
                  <c:v>2</c:v>
                </c:pt>
                <c:pt idx="8">
                  <c:v>5</c:v>
                </c:pt>
                <c:pt idx="9">
                  <c:v>9</c:v>
                </c:pt>
                <c:pt idx="10">
                  <c:v>7</c:v>
                </c:pt>
                <c:pt idx="11">
                  <c:v>12</c:v>
                </c:pt>
                <c:pt idx="12">
                  <c:v>20</c:v>
                </c:pt>
                <c:pt idx="13">
                  <c:v>24</c:v>
                </c:pt>
                <c:pt idx="14">
                  <c:v>22</c:v>
                </c:pt>
                <c:pt idx="15">
                  <c:v>28</c:v>
                </c:pt>
                <c:pt idx="16">
                  <c:v>32</c:v>
                </c:pt>
                <c:pt idx="17">
                  <c:v>35</c:v>
                </c:pt>
                <c:pt idx="18">
                  <c:v>37</c:v>
                </c:pt>
                <c:pt idx="19">
                  <c:v>36</c:v>
                </c:pt>
                <c:pt idx="20">
                  <c:v>40</c:v>
                </c:pt>
                <c:pt idx="21">
                  <c:v>40</c:v>
                </c:pt>
                <c:pt idx="22">
                  <c:v>43</c:v>
                </c:pt>
                <c:pt idx="23">
                  <c:v>40</c:v>
                </c:pt>
                <c:pt idx="24">
                  <c:v>36</c:v>
                </c:pt>
                <c:pt idx="25">
                  <c:v>30</c:v>
                </c:pt>
                <c:pt idx="26">
                  <c:v>56</c:v>
                </c:pt>
                <c:pt idx="27">
                  <c:v>34</c:v>
                </c:pt>
                <c:pt idx="28">
                  <c:v>38</c:v>
                </c:pt>
                <c:pt idx="29">
                  <c:v>30</c:v>
                </c:pt>
                <c:pt idx="30">
                  <c:v>61</c:v>
                </c:pt>
                <c:pt idx="31">
                  <c:v>39</c:v>
                </c:pt>
                <c:pt idx="32">
                  <c:v>43</c:v>
                </c:pt>
                <c:pt idx="33">
                  <c:v>47</c:v>
                </c:pt>
                <c:pt idx="34">
                  <c:v>31</c:v>
                </c:pt>
                <c:pt idx="35">
                  <c:v>40</c:v>
                </c:pt>
                <c:pt idx="36">
                  <c:v>35</c:v>
                </c:pt>
                <c:pt idx="37">
                  <c:v>41</c:v>
                </c:pt>
                <c:pt idx="38">
                  <c:v>26</c:v>
                </c:pt>
                <c:pt idx="39">
                  <c:v>27</c:v>
                </c:pt>
                <c:pt idx="40">
                  <c:v>36</c:v>
                </c:pt>
                <c:pt idx="41">
                  <c:v>23</c:v>
                </c:pt>
                <c:pt idx="42">
                  <c:v>33</c:v>
                </c:pt>
                <c:pt idx="43">
                  <c:v>26</c:v>
                </c:pt>
                <c:pt idx="44">
                  <c:v>37</c:v>
                </c:pt>
                <c:pt idx="45">
                  <c:v>35</c:v>
                </c:pt>
                <c:pt idx="46">
                  <c:v>47</c:v>
                </c:pt>
                <c:pt idx="47">
                  <c:v>38</c:v>
                </c:pt>
                <c:pt idx="48">
                  <c:v>49</c:v>
                </c:pt>
                <c:pt idx="49">
                  <c:v>36</c:v>
                </c:pt>
                <c:pt idx="50">
                  <c:v>48</c:v>
                </c:pt>
                <c:pt idx="51">
                  <c:v>75</c:v>
                </c:pt>
                <c:pt idx="52">
                  <c:v>52</c:v>
                </c:pt>
                <c:pt idx="53">
                  <c:v>53</c:v>
                </c:pt>
                <c:pt idx="54">
                  <c:v>44</c:v>
                </c:pt>
                <c:pt idx="55">
                  <c:v>49</c:v>
                </c:pt>
                <c:pt idx="56">
                  <c:v>78</c:v>
                </c:pt>
                <c:pt idx="57">
                  <c:v>67</c:v>
                </c:pt>
                <c:pt idx="58">
                  <c:v>45</c:v>
                </c:pt>
                <c:pt idx="59">
                  <c:v>45</c:v>
                </c:pt>
                <c:pt idx="60">
                  <c:v>60</c:v>
                </c:pt>
                <c:pt idx="61">
                  <c:v>57</c:v>
                </c:pt>
                <c:pt idx="62">
                  <c:v>65</c:v>
                </c:pt>
                <c:pt idx="63">
                  <c:v>49</c:v>
                </c:pt>
                <c:pt idx="64">
                  <c:v>42</c:v>
                </c:pt>
                <c:pt idx="65">
                  <c:v>54</c:v>
                </c:pt>
                <c:pt idx="66">
                  <c:v>54</c:v>
                </c:pt>
                <c:pt idx="67">
                  <c:v>44</c:v>
                </c:pt>
                <c:pt idx="68">
                  <c:v>54</c:v>
                </c:pt>
                <c:pt idx="69">
                  <c:v>45</c:v>
                </c:pt>
                <c:pt idx="70">
                  <c:v>61</c:v>
                </c:pt>
                <c:pt idx="71">
                  <c:v>63</c:v>
                </c:pt>
                <c:pt idx="72">
                  <c:v>49</c:v>
                </c:pt>
                <c:pt idx="73">
                  <c:v>50</c:v>
                </c:pt>
                <c:pt idx="74">
                  <c:v>33</c:v>
                </c:pt>
                <c:pt idx="75">
                  <c:v>37</c:v>
                </c:pt>
                <c:pt idx="76">
                  <c:v>41</c:v>
                </c:pt>
                <c:pt idx="77">
                  <c:v>34</c:v>
                </c:pt>
                <c:pt idx="78">
                  <c:v>29</c:v>
                </c:pt>
                <c:pt idx="79">
                  <c:v>24</c:v>
                </c:pt>
                <c:pt idx="80">
                  <c:v>32</c:v>
                </c:pt>
                <c:pt idx="81">
                  <c:v>20</c:v>
                </c:pt>
                <c:pt idx="82">
                  <c:v>20</c:v>
                </c:pt>
                <c:pt idx="83">
                  <c:v>18</c:v>
                </c:pt>
                <c:pt idx="84">
                  <c:v>11</c:v>
                </c:pt>
                <c:pt idx="85">
                  <c:v>10</c:v>
                </c:pt>
                <c:pt idx="86">
                  <c:v>8</c:v>
                </c:pt>
                <c:pt idx="87">
                  <c:v>4</c:v>
                </c:pt>
                <c:pt idx="88">
                  <c:v>10</c:v>
                </c:pt>
                <c:pt idx="89">
                  <c:v>4</c:v>
                </c:pt>
                <c:pt idx="90">
                  <c:v>5</c:v>
                </c:pt>
                <c:pt idx="91">
                  <c:v>6</c:v>
                </c:pt>
                <c:pt idx="92">
                  <c:v>2</c:v>
                </c:pt>
                <c:pt idx="93">
                  <c:v>1</c:v>
                </c:pt>
                <c:pt idx="94">
                  <c:v>1</c:v>
                </c:pt>
                <c:pt idx="95">
                  <c:v>1</c:v>
                </c:pt>
              </c:numCache>
            </c:numRef>
          </c:val>
        </c:ser>
        <c:dLbls>
          <c:showLegendKey val="0"/>
          <c:showVal val="0"/>
          <c:showCatName val="0"/>
          <c:showSerName val="0"/>
          <c:showPercent val="0"/>
          <c:showBubbleSize val="0"/>
        </c:dLbls>
        <c:gapWidth val="150"/>
        <c:axId val="134271360"/>
        <c:axId val="134274048"/>
      </c:barChart>
      <c:catAx>
        <c:axId val="134271360"/>
        <c:scaling>
          <c:orientation val="minMax"/>
        </c:scaling>
        <c:delete val="0"/>
        <c:axPos val="b"/>
        <c:majorTickMark val="out"/>
        <c:minorTickMark val="none"/>
        <c:tickLblPos val="nextTo"/>
        <c:crossAx val="134274048"/>
        <c:crosses val="autoZero"/>
        <c:auto val="1"/>
        <c:lblAlgn val="ctr"/>
        <c:lblOffset val="100"/>
        <c:noMultiLvlLbl val="0"/>
      </c:catAx>
      <c:valAx>
        <c:axId val="134274048"/>
        <c:scaling>
          <c:orientation val="minMax"/>
        </c:scaling>
        <c:delete val="0"/>
        <c:axPos val="l"/>
        <c:majorGridlines/>
        <c:numFmt formatCode="General" sourceLinked="1"/>
        <c:majorTickMark val="out"/>
        <c:minorTickMark val="none"/>
        <c:tickLblPos val="nextTo"/>
        <c:crossAx val="134271360"/>
        <c:crosses val="autoZero"/>
        <c:crossBetween val="between"/>
      </c:valAx>
      <c:spPr>
        <a:noFill/>
        <a:ln w="25400">
          <a:noFill/>
        </a:ln>
      </c:spPr>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48.093"/>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0 193,'21'0,"0"0,0 0,22 0,20 0,1-21,42 21,-1-21,22-2,22 23,-44 0,1 0,42 0,1 0,-44 0,44 0,-1 0,-21 0,0-21,0 0,-43 0,-20-1,-22 22,-21 0,1 0,-22-21,0-1,0 22,0 0</inkml:trace>
</inkml:ink>
</file>

<file path=ppt/ink/ink10.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0:17.953"/>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10,'0'0,"21"0,0 0,0 0,0 0,1 0,-1 0,0 0,21 0,1 0,-22 0,21 0,0 0,-20 0,-1 0,21 0,-21 0,0 0,1 0,-1 0,0 0,0 0,43 0,-43 0,21 0,0 0,1 0,0 0,-22 0,22 0,-1 0,0 0,-21 0,1 0,-1 0,0 0,0 0,0 0,0 0,1 0,-1 0,0 0,0 0,21 16,-20-16,-1 0,-21 0,21 0,0 0,0 0,-21 0,21 0,-21 0,22 0,-22 0,21 16,0-16,-21 0,21 0,0 0,0 0,-21 0,22 0,-1 0,-21 0</inkml:trace>
</inkml:ink>
</file>

<file path=ppt/ink/ink1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0:21.984"/>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0 121,'0'0,"22"0,20 0,-21 0,21 0,-20 0,20 0,-21 0,0 0,22 0,20 0,22 0,-22 0,1 0,-1 0,22 0,-22 0,22 0,-42 0,21 0,-1 0,1 0,-22 0,22 0,-22 0,-21 0,0 0,22 0,-1 0,0 0,-42 0,64 0,-43-20,43 20,-43 0,21 0,-21 0,22 0,-1 0,0 0,-21 0,1 0,-22 0,21 0,21 0,-42 0,21 0,-21 0,21 0,1 0,-22 0,21 0,0 0,0 0,0 0,22 0,-1-20,-21 20,21 0,-20 0,-1 0,0 0,0-19,21 19,-42 0,22 0,-1-21,0 21,0 0,0 0,22 0,-1 0,-21 0,0 0,0 0,-21 0,0-20,0 0,0 20,22 0,20 0,1 0,0 0,-1 0,0 40,22-19,-22 18,0-19,-20 20,41-40,-42 21,22-1,-1 0,21-20,-41 0,20 0,-21 0,0 0,-21 0,43 0,-22 0,0 0,0 0,21-20,-20 0,-1 20,-21 0,0-21,0 1,0 20,0-20</inkml:trace>
</inkml:ink>
</file>

<file path=ppt/ink/ink1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0:25.859"/>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45,'21'0,"42"0,43 0,42 0,0 21,-21 20,-42-41,-21 0,-1 0,1 0,20 0,43 0,-63 0,-1 0,1 0,-1 0,1 0,20-21,-20 21,-1-20,-20-1,20 21,1-20,-22-2,22 22,-1 0,-21 0,1 22,20-2,22 1,-22-21,1 0,-22 0,22 0,-1 0,1 0,-22 0,0 0,1 0,-22 0,21 0,-21 0,1 0,-1 20,-21-20,42 0,-42 21,42-21,-20 20,20 2,-42-22,21 0,-21 0,21 0,22 0,-22 0,21 0,0 0,-20 0,-1 0,-21 0</inkml:trace>
</inkml:ink>
</file>

<file path=ppt/ink/ink1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0:39.187"/>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1484 130,'-21'0,"0"0,21 0,-21 0,21 0,-21 0,0 0,-1 0,-20 0,20 0,1 0,0 0,21 0,-22 0,1 0,0 0,0 0,0-20,21 20,-21 0,-1 0,1 0,0 0,-21 0,42-22,-21 22,-43 0,42 0,1 0,-22 0,1 0,21-20,0 20,0 0,21-20,-22 20,1 0,0 0,21 0,-21-21,21 21,0-20,-21 20,0 0,-1 0,-21 0,22 0,0 0,0 20,-22-20,-20 21,-1 19,1-40,-1 0,21 0,22 0,0 0,-1 22,1-2,-21 1,21-1</inkml:trace>
</inkml:ink>
</file>

<file path=ppt/ink/ink14.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0:56.218"/>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2371 127,'-21'0,"0"0,-22 0,22 0,0 0,-21 0,-1 0,-20-21,-22 21,1 0,-22 0,-22 0,1-21,21 0,42 21,1-21,-1 21,43 0,0-22,21 1,0 42,-190 43,20-22,22 1,-1-22,1 0,21 0,63-21,1 0,63 0,-21 0,21-21,-43 21,22-21,0 0,0 21,21 0,-21-22,-1 22,22-21,0 21,22 0</inkml:trace>
</inkml:ink>
</file>

<file path=ppt/ink/ink15.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00.437"/>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2517 313,'-43'0,"43"0,-42-21,0 0,-1 21,-41-21,-1 21,0-20,-20 20,20-21,-41-1,20 1,-42 0,63 21,-42-20,64 20,20-21,-20 0,42-1,-22 22,22 0,-21 0,21 0,-43-20,43 20,0 0,-21 0,-1 0,-20 0,-22 0,1 20,21 2,-43-1,43 0,20-21,1 0,21 0,0 0,21 0,-43 20,22-20,21 21,-42 0,-1 1,22-1,0-21,21 0,-21 0,21 0,21 0,-21 0,21 0,-21 20,21-20,1 0,20 21,0 0,1 0,-1 21,0-42,22 21,-1-21,-20 0,-1 0,0 0,-21 0,22 0,-2 0,-20 0,22 0,-1 0,-21-21,21 21,1-21,-1 21,22-21,-1 0,-21 0,22 21,-22-21,-21 1,43 20,-22-21,1-1,-1 22,0 0,22 0,-43 0,42 0,-20 0,-1 0,22 0,-22 0,0-21,1 21,-2 0,1-21,1 1,-1-1,0 21,22-21,-1 21,-20-22,20 22,-21-20,1-1,-1 0,0 21,-20 0,-22 0</inkml:trace>
</inkml:ink>
</file>

<file path=ppt/ink/ink16.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9:12.015"/>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46,'0'-22,"0"22,21 0,-21 0,21 0,-21 0,22 0,-22 0,21 0,0 0,21 0,-21 22,1-22,20 0,-21 22,0-22,0 0,-21 0,0 21,22-21,-1 21,21 0,1 0,21 23,-1-23,-20 0,-1 0,-42-21,21 0,0 0,1 0,-22 0,21 0,-21 0,21 0,0 0,-21 0,21 0,-42 0,21-21,0 0,0 21,0-21,0-23,0 23,0 0,-21 0,21 0,0-1,0 22,-21 0,21-22,0 1,0 21,-21 0,-1 0,22 0,-21 0,-21 0,0 0,20 21,-20 1,-21-22,20 0,43 0,-22 0,22 0,-21 0,0 0,-22 0,1 22,21-22,0 0,0 0,-1 0,22 0,0 21,0-21,0 21,0-21,0 0,0 21,0-21,0 0,0 21,0-21,0 22,0-22,0 22,0-22,0 42,0-42,0 21,0-21,0 21,22 1,-22-22,21 22,-21-22,0 0,0 0,21 0,0 0,0-22,0 22,-21 0,22 0,-22 0,21 0,0 0,-21 22,21-22,1 21,-1-21,22 21,-43 0,21-21,-21 0,0-21,0 0,-21 21</inkml:trace>
</inkml:ink>
</file>

<file path=ppt/ink/ink17.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9:18.281"/>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0 191,'0'0,"22"0,-22 0,21 0,0 0,21 0,1 0,20-21,22 0,42 0,-43 0,22 21,-85-21,1 21,21-21,-1 21,22-21,-43 21,0-22,21 22,1 0,-22-21,0 21,43 0,-43 0,21 0,0 0,1 21,-1 1,0-1,-20 0,20-21,-21 21,0-21,22 0,-22 21,21-21,0 0,1 21,20-21,-20 0,-1 42,0-42,22 21,-43 0,0 0,43 0,-1 1,-21-1,-19-21,19 0,-21 0,-21 0,21 0,22 0,-22 0,0 0,-21 0,42-21,1 21,-1-22,-42 22,0-21,0 21,42 0,-21 0,22-21,-1 21,-21 0,22 0,-1-21,0 21,-42 0,21 0,22 0,-22 0</inkml:trace>
</inkml:ink>
</file>

<file path=ppt/ink/ink18.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8:43.750"/>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8,'0'0,"21"0,-21 0,22 0,20 0,-21 0,43 0,-22 0,21 0,22 0,-21 0,-1 0,22 0,-22 0,43 20,-21 0,-1 21,23-20,-64-21,-22 0,0 0,-21 0,42 0,-42 0,43 0,-1 0,21 21,1-1,-43-20,21 0,1 0,-1 0,0 0,1 0,-1 0,0 20,22 1,-22-21,1 20,-22-20,0 0,-21 0</inkml:trace>
</inkml:ink>
</file>

<file path=ppt/ink/ink19.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8:46.968"/>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0,'0'0,"0"0,21 0,22 0,20 0,22 0,21 0,42 0,21 42,1-21,-22 0,0-21,-42 0,21 0,-42 0,21 0,0 0,-21 0,21 0,-1 0,-41 0,21 0,-22 21,1-1,-22 2,21-22,-20 0,-1 0,0 0,22 0,-22 0,-21 0,1 0,-22 0,42-42,-21 42,0-21,0 21,-21 0,22 0,-22 0,21 0,-21 0,21 0,0 0,-21 0,21 21</inkml:trace>
</inkml:ink>
</file>

<file path=ppt/ink/ink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51.703"/>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2520 316,'-21'0,"0"0,-21 0,21 0,-44-21,2 1,-22-1,-43-22,-20 23,-23-22,1 21,22 1,-1-2,1 1,20 21,22 0,20 0,-20 0,-1 0,23 0,20 0,1 0,-2 0,2 0,42 0,-1-21,1 1,21 20,0-21,-21 21,-21 0,20 21,22-21,-43 20,1 1,21-21,21 0,-21 0,21 0,21 0,-21 0,0 0,0 21,0-21</inkml:trace>
</inkml:ink>
</file>

<file path=ppt/ink/ink20.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9:02.828"/>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inkml:trace>
</inkml:ink>
</file>

<file path=ppt/ink/ink2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55.890"/>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7,'0'0,"21"0,0 0,1 0,-1 0,-21 0,21 0,21 0,1 0,-1 0,0 0,1 0,-1 0,0 0,1 0,-1 0,-21 0,0 0,0 0,1 0,-1 0,0 0,21 0,22 0,-1 0,22 0,0 0,-1 0,-20 0,-1 0,1 0,-1 0,-20 0,20 0,1 16,-1-16,1 0,-22 0,21 0,-20 0,-22 0,0 0,0 0,-21 0,0 0,0 0,0 0,0 0,21 16,-21-16,0 0,0 0,0 0</inkml:trace>
</inkml:ink>
</file>

<file path=ppt/ink/ink2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58.437"/>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69,'21'0,"-21"0,43 0,-1 0,64 42,0-21,42 42,0 0,43 0,20 0,1 0,-1-20,-42-2,-21 1,-63-42,-22 0,-20 0,-43 0,0 0,0 21,21-21,21 0,-21 0,0 0,22 0,-1 0,-21 0,22-21,-22 21,42-21,-42 21,22-41,-1 41,0 0,-20 0,-22 0,42 20,-42-20,21 0,0-41,0 41,22-22,-22-20,21 42,1-21,-22 0,0 21,0 0,0 0,-21-20,21 20,1-22,-1 1,-21 21,0-21,0 21,0-21,-21 21,-1 0,-20-21,21 0,0 21,-22-21,43 0,-21 21,21 0,-42-21,0 21,20 0,1 0,0 0,0 0,0 0,0 0,-1 21,-41 0,-1-21,1 0,-22 0,22 0,20 0,1 0,21 0,-21 0,20 0,-41 0,42 0,-22 0,1 0,0 0,-1 0,1 0,0 0,-1 0,22 0,-42 21,-21 0,21 0,-22 0,43-21,-22 0,1 0,-1 21,1-21,20 0,-20 0,42 0,-22 0,22 0,0 0,21-21,-21 21,-22 0,22 0,0 0,-42 0,63 0,-22 0,-20 0,21 0,0 0,-22 21,22 0,0 1,-21-2,42-20,-21 0,21 0,-22 0,1 0,21 21,-21-21,21 0,0 21,0-21,0 0,0 0,0 21,0-21,0 21,-21-21,0 0,0 0,21 0,-22 0,1 0,21 0,-21 0,21 0,-21 0,21 0,0 0,0 0,21 0,-21 22,0-22,0 21,21-21,-21 0,0 20,0-20,0 0,0 0,0 0,21 0,-21 0,22 0,20 0,-21 0,0 0,0 0,1 0,20 0,0 0,1 0,-22 0,-21 0,21 0,0 0,21 21,-42 0,43-21,-22 0,0 0,21 0,-20 0,-22 0,42 0,-42 0,21 0,21 0,-42 0,22 0,20 0,-21 0,21 0,1 0,-22 0,21 0,-21 0,22 0,-22 0,0 0,-21 0,21 0,0 0,22 0,-1 0,0 0,22-21,-22 21,0 0,21-21,-42 21,0-20,22 20,-22 0,-21 0,21 0,-21 0,0 20,0 1,0-21,21-41,22 20,-22-1,21 1,-42 21,0-42,0 42,-21-21,0 21,21-20,-21-2,-22 1,1 0,0 0,-22-21,22 21,21 0,0 0,21 21,0-21,-21 21,21-21,0 0,0 21,0 0,21 0,-21 0,21 0,21 0,-21 0,0 0,0 0,1 0,-1 0,-21 0,21 0,-21 0,-21-22,0 22,21-20,-22 20,1 0,0 0,-21 0,-21 0,0-21,-1 21,1 0,20 0,1 0,42 0,-21-21,0 21,0 0,21 0,-43 0,43-21,-21 21,21 0,-21 0,0 0,0 0,-22 0,-20 0,20 0,1 0,-21 21,20-21,22 0,0 0,0 0,0 0,-1 0,1 0,-21 0,0 0,42 0,-22 0,1 0,0 0,21 0,-21 0,-21 0,42 0,-22 0,1 0,0 0,21 21,-21-21,0 0,21 0,0 21</inkml:trace>
</inkml:ink>
</file>

<file path=ppt/ink/ink2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7:06.046"/>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2755 91,'0'-20,"-22"20,1 0,0 0,0 0,0 0,-44 0,2 0,20 0,1 0,0 0,21 0,-22 0,1 0,0 0,-1-19,22-1,0 20,21 0,0 0,-21 0,0 0,21 0,-22 0,22 0,22 0,41 0,22 0,-1 0,43 0,-21 0,-20 0,-23 0,-20 0,20 0,22 0,-43 0,22 0,-22 0,0 0,1 20,-22-1,-21-19,42 0,-21 20,1-20,20 0,0 0,1 0,-22 0,0 0,21 0,-42 0,-42 0,42 0,-21 0,21 0,-43 0,22 0,21 0,-42 0,-22 0,1 0,-1 0,1 0,-43 0,0-20,-21 20,20 0,-41 0,64 0,-22 0,-21 0,42 0,-42 20,21-1,-21 20,0-39,43 0,-1 0,0 0,1-19,-1-20,0 19,43 1,-22-1,22 1,-22 19,0 0,-21 0,22 0,-1 0,-20 0,20 19,-20 1,-1-1,21 1,1-20,21 0,20 0,1 0,0-20,0 20,21-19,0 19,21 19,-21 1,0-1,21 20,-21-39</inkml:trace>
</inkml:ink>
</file>

<file path=ppt/ink/ink24.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7:24.625"/>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6,'21'0,"0"0,0 0,0 0,0 0,1 0,20 0,21 0,-20 0,19 0,-19 20,-1 0,0-20,1 0,-22 21,0-21,-21 0,0 0,0 21,21-21,-21 0,21 0,0 0,-21 0,0 0</inkml:trace>
</inkml:ink>
</file>

<file path=ppt/ink/ink25.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7:26.156"/>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612 60,'-21'0,"-22"0,43 0,-21 0,0 0,21 0,-42 0,21 0,-21 0,21 0,-21 0,20 0,1 0,21-19,-21 0,21 19,-21 0,21-19,-42 19,20 0,1 0,1 0,20 0,-21 0,21 0,-21 0,21 0,-21 0,-1 0,22 0,-21 0,0 0,0 0,21 0,0 0,0 19</inkml:trace>
</inkml:ink>
</file>

<file path=ppt/ink/ink26.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36.859"/>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13,'0'0,"21"0,0 0,1 0,-1 0,21 0,-21 0,22 0,-1 0,0 0,23 0,-2 0,43 0,-21 0,-1 0,-41 0,20 0,-20 0,20 0,-41 0,42 0,-22 0,22-7,-22 7,-21 0,0 0,0 0,22 0,-22 0,42 0,-20 0,-1 0,-21 0,0 0,1 0,-1 0,22 0,-22 0,0 0,43 0,-64 0,21 0,0 0,0 0,1 0,-22 0,21 0,-21 0,42 7,-42-7,0 0,0 0</inkml:trace>
</inkml:ink>
</file>

<file path=ppt/ink/ink27.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44.265"/>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0,'0'0,"21"20,43-20,42 41,42 1,42-1,43 22,-21-43,21 1,-43-21,-21 0,1 0,-1 20,-21-20,-42 0,-42 0,-1 0,-21 0,1 0,-43 0,21 0,21 0,1 0,-22 0,0 0,0 0,0 0,0 0,-21 0,22 0,-22 0,21 0,-21 0,42 0,-42 0</inkml:trace>
</inkml:ink>
</file>

<file path=ppt/ink/ink28.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29.109"/>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-1-1,'21'21,"0"0,21 0,1 0,41-21,1 22,42-1,21-21,20 0,2 21,-1-21,0 21,-20-21,-1 0,-64 0,1 0,-1 0,-21 21,1 0,-22 1,22-22,-22 0,-21 0,0 0,43 0,-43 0,21 0,1 0,-1 0,-21 0,0 0,0 0</inkml:trace>
</inkml:ink>
</file>

<file path=ppt/ink/ink29.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32.031"/>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0,'0'0,"0"0,0 0,21 21,0-21,43 0,-1 0,43 21,0 0,43-21,-43 0,21 21,-64-21,22 0,-43 0,1 0,20 0,-21 0,23 22,-23 0,22-1,-22 0,-21-21,0 0,1 0,-1 0,0 0,0 21,-21-21,21 0,0 0,-21 0,22 0,-22 0,21 0,-21 0,21 0</inkml:trace>
</inkml:ink>
</file>

<file path=ppt/ink/ink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53.921"/>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2605 189,'-21'0,"-22"0,22 0,-21 0,-43 0,-42 0,21 0,-42-21,-21 21,21-21,-22-20,22 41,41 0,-20-22,43 1,41 0,1 0,42 21,0-21,-21 21,-21 21,-1 0,-20 21,-43 0,0 0,-42 0,42-20,21-22,22 0,-1 0,1 0,42-22,0 1,-1 21</inkml:trace>
</inkml:ink>
</file>

<file path=ppt/ink/ink30.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12.109"/>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223 445,'22'0,"-1"0,42 0,1 0,-22 0,1 20,0-20,-1 0,-21 0,22 0,20 0,-20 20,0-20,-1 0,-21 21,-21-21,21 0,-21 0,22 0,-1 0,0 0,21 0,1 0,-21 0,20 0,-21 0,0 0,22 21,-22-21,0 0,21 20,1-20,-22 0,1 20,-1-20,0 0,64 0,-43 0,43 0,1 0,20 0,-43 20,23 20,20 21,-43-41,1 20,-43-19,1-21,-22 0,21 0,0 0,-21 0,43 0,-22 0,0 0,-21 0,21 0,-42 0,21-21,-21 21,0 0,-22 21,22-21,-22 20,0 1,-20-1,21-20,-1 0,-20 0,19 0,2 0,-21 0,20 0,-20 0,42 0,-1 0,-21 0,1 0,-1 0,1 0,0 0,21 0,-22 0,22 0,-22 0,22 0,-22 0,1 0,0 0,20 0,-20 0,21 0,0 0,-1 0,0 0,1 0,0 0,-21 0,21 0,-1 0,1 0,0 0,-21 0,-1 0,21 0,1 0,0 0,-21 0,42 0,-43 0,43 0,-21 0,21 0,-21 0,21 0,-42 0,42 0,-22 0,-21 0,43 0,-21 0,21 0,-21 0,0 0,21-20,-22-1,22 21,-21-20,21 20,0-21,-21 21,0 0,21 0,-21 0,21 0,-21 0,21 0,-22-20,1 20,21 0,-21 0,21-20,0 0,-21 20,-1 0,22-20,-21 20,21 0,0-20,-22 20,1-21,21 21,-21 0,0 0,0-20,21 20,0-20,0 0,0 20,0-20,0-21,0 20,0-19,0 0,0-1,0 1,0 40,0-20,0 20,21-41,0 21,0 0,-21 0,43 0,-22-42,1 42,-22 20,21 0,0 0,0 0,43 0,-43 0,21 0,-20 0,-22 0,21 0,0 0,-21 0,43 0,-22 0,22-20,-22 20,42-20,-41 0,-1 20,0 0,-21 0,21 0,0 0,1 0,0 0,-1 0,0 0,21 0,-21 0,1 0,-22 0,0 0,0 0,21 0,0 0,0 0,0 0,22 0,-21 0,-1 0,-21 0,21 0,0 0,0 0,22 0,-22 0,0 0,21 0,1 0,-43 0,21 0,1 0,20 0,-20 0,20 0,0 0,1 0,-1 0,1 0,0 0,-1 0,21 0,-41 0,-1 20,0-20,-21 0,21 20,0 0,-21-20,21 20,-21 0,23-20,-2 21,-21 0,21-1,-21-20,0-20,0 20,21 0,0 0,-21 0,21 0,1 0,-22 20,0-20,21 0,-21 0,0 20,21-20,-21 0,21 20,0-20,0 0,1 20,-22-20,0 0,21 21,-21-1,43 0,-43 0,21-20,-21 0,0 0,0 20,0 0,0 1,0 19,0 0,0-19,0 0,0-1,0-20,0 40,0 0,0 1,0-1,0-40,0 20,-21-20,0 0,-1 20,1-20,-22 21,43-21,-21 0,-21 0,-1 0,1 0,21 0,0 0,0 0,-2 0,23 0,-21 0,0 0,-21 0,-1 20,-20 1,21-21,-1 20,0 0,1 0,-1-20,1 0,21 0,-22 0,22 0,-43 0,43 0,-1 0,1 0,0 0,0 0,0 0,0 21,-22-21,1 0,42 0,-21 0,21 0,-44 20,44 0,-42 0,21-20,21 0,0 20</inkml:trace>
</inkml:ink>
</file>

<file path=ppt/ink/ink3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6:02.562"/>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3663 23,'-42'0,"21"0,0 0,-22 0,-20 0,-22 0,-21 0,0 0,-21 0,22 21,-44-21,22 0,-42 0,0 0,42 0,-21 0,21-21,20 21,43-22,1 22,-1 0,-20 0,20 0,1 0,-22 0,21 0,-20 43,20-22,-20 21,-1-21,0 22,-42-1,64-21,-1-21,22 0,21 0,-22 0,43 0,-21 0,0 0,0 0,0 0,0 0,-22 0,1 0,-22 0,43 21,-21-21,21 0,-22 0,-20 22,63-22,-21 0,0 0,-1 0,22 0</inkml:trace>
</inkml:ink>
</file>

<file path=ppt/ink/ink3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5:53.875"/>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1613 82,'-22'0,"1"0,0-20,21 20,-42 0,21-21,-22 21,22 0,-43 0,42 0,22 0,-21-20,0 20,21 0,-21 0,-21 0,20 0,1 0,0 0,-21 0,21 0,-1 0,-41 0,20 0,0 0,22 0,-21 0,21 0,-1 0,1 0,21 0,0 20,-63-20,20 0,1 0,21 0,21 0,-21 0,-1 0,22 0,-22 0,-20 0,-21 0,41 0,-20 0,21 0,-21 0,42 0,-22-20,22 20,-21 0,21 0,-21-20,0 20,21 0,-21 0,21 0,-21 0,-2 0,2 0,21 0,-21 0,0 0,0 0,21 0,-21 0,-1 20,1-20,0 20,21-20,-21 0,21 0</inkml:trace>
</inkml:ink>
</file>

<file path=ppt/ink/ink33.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35:34.531"/>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58,'0'-21,"0"1,0 20,21 0,-21 0,22 0,-22 0,0 0,0 0,21 0,-21 0,21 0,-21 0,21 0,-21 0,21 0,0 0,1 0,-22 0,21 0,-21 0,0 0,21 0,-21 0,21 0,-21 0,21 0,-21 0,0 0,0 0,21 0,-21 0,0 0,22 0,-1 0,-21 0,21 0,0 0,-21 0,21 0,-21 0,21 0,1 0,-1 0,0 0,-21 0,21 0,0 0,-21 0,21 0,1 0,-22 0,21 0,0 0,1 0,-22 0,21 0,0 0,1 0,-22 0,21 0,-21 0,21 0,0 0,-21 0,21 0,0 0,1 0,-22 0,21 0,-21 0,21 0,0 0,0 0,-21 0,21 0,1 0,-1 0,-21 0,21 0,-21 0,21 0,-21 0,21 0,-21 0,21 0,1 0,-1 0,-21 0,42 0,-42 0,21 0,0 0,1 0,-1 0,0 0,0 0,-21 0,21 0,-21 0,21 0,-21 0,22 0,-1 0,-21 0,21 0,-21 0,21 0,-21 0,42 0,-42 0,22 0,-22 0,21 0,0 0,0 0,-21 0,0 0,21 0,-21 0,21 0,-21 0,22 0,-1 0,0 0,-21 0,21 20,0-20,0 0,-21 21,22-21,-1 0,0 0,0 0,-21 0,0-21,0 21,21 0,-21 0,21 0,-21 0,23 0,-23 0,21 0,0 0,-21 0,21 0,0 0,0 0,-21 0,22 0,-22 0,21 0,-21 0,21 0,0 0,-21 0,21 0,-21 0,21 0,-21 0,0 0,22 0,-22 21,21-21,-21 0,21 21,-21-21,21 0,0 0,-21 0,21 0,-21 0,22 0,-22 0,21 0,0 0,-21 0,21 0,-21 0,42 0,-42 0,22 0,-22 0,21 0,-21 0,0 0,0 0,21 0,-21 0,21 0,-21 0,0 0,0 0,21 0,-21 0,21 0,-21 0,22 0,-22 0,21 0,0 0,-21 0,21 0,0 0,0 0,-21 0,22 0,-22 0,21 0,-21 0,21 0,0 0,-21 0,21 0,-21 0,21 0,-21 0,22 0,-22 0,21 0,0 0,-21 0,21 0,0 21,0-21,-21 0,22 20,-1-20,-21 0,21 0,0 0,0 0,-21 21,21-21,-21-21,0 1,0 20,0 0,22 0,-1 0,1 0,-1 0,0 0,0 0,-21 0,0 0,0 0,22 0,-22 0,0 0,21 0,-21 0,21 0,-21 0,21 0,-21 0,21 0,0 0,1 0,-1 0,0 0,0 0,0 0,0 0,-21 0,22 0,-22 0,21 0,0 0,0 0,-21 0,21 0,0 0,1 0,-22 0,21 0,-21 0,21 0,-21 0,21 0,0 0,0 0,-21 0,22 0</inkml:trace>
</inkml:ink>
</file>

<file path=ppt/ink/ink4.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32.437"/>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0 104,'0'0,"21"0,22 0,-22 0,0 0,21 0,1 0,-22 0,42 0,2 0,20 0,-1 0,-20-21,20 21,-20-21,21 21,-21 0,0-21,-1 21,1-21,-1 21,1 0,-22 0,21 0,-41 0,-1 0,42 0,-19 0,-23 0,21 0,-21 0,22 0,-22 0,-21 0,21 0,21 0,-21-21,-21 21,22 0,-22 0</inkml:trace>
</inkml:ink>
</file>

<file path=ppt/ink/ink5.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35.078"/>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83,'0'0,"42"0,-21 0,43 0,42 0,-22 0,43 0,-42 0,-21 0,20-18,-20 0,-1 1,1 17,-22-17,22 17,-22 0,21 0,-20 0,-1 0,-21 0,22 0,-1 0,-21 0,0 0,22 0,-1 0,0 0,1 17,20 0,-42-17,22 0,-22 0,21 0,22 0,-22 0,21 0,-20-17,-1 17,-21 0,22 0,-1 0,-21 0,0 0,22 17,-22 1,0 0,-21-18,0 17,21 0,0-17,-21 0,21 0,22 0,-22 0,-21 0,21 0,21 0,-42 0,22 0</inkml:trace>
</inkml:ink>
</file>

<file path=ppt/ink/ink6.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38.359"/>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65,'0'0,"21"0,21 0,-21 0,43 0,-22 0,43 0,21 0,21 0,21 0,-42-22,-22 22,22-21,-64 21,-20 0,-1 0,21-22</inkml:trace>
</inkml:ink>
</file>

<file path=ppt/ink/ink7.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12.750"/>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1,'21'0,"0"0,22 0,-1 43,21-43,-20 21,21 21,0-21,-1-21,-20 23,20-23,1 0,-43 0,0 0,0 0,-21 0,21 0,0 0,1 0,20 21,-20 0,20 0,1 0,-1-21,0 21,1 1,-22-1,-21-21</inkml:trace>
</inkml:ink>
</file>

<file path=ppt/ink/ink8.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17.875"/>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0,'22'0,"41"0,43 0,0 21,21 0,42 1,0 21,1-22,63 0,-22 44,1-44,21 21,-1 23,-21-23,-20-21,-22-21,-21 0,-42 0,0 0,0 0,-22-21,43 0,-42 21,-21-21,-1-1,1 22,-22-22,21 22,-41 0,-1 0,-21-21,0 0,-21 0,-22 0,22-23,0 23,-21-21,-1 21,22-1,21 22,-21 0,0 0,0 0,-1 0,1 0,-42 43,-1-22,22-21,0 21,-22 0,22-21,-22 0,1 22,-43 0,42-1,1-21,-1 0,1 0,21 0,-1 0,1 0,0 0,20-21,1-1,-42 22,20 0,1 0,-43 43,22-22,21-21,-22 0,22 0,-22 0,2 0,19 0,1 0,-21 0,63 0,-22-21,22 0,-42 21,-21 0,20 42,-41-21,41-21,1 0,21 0,0 0,-22 0,1 0,21 0,0 0,-43 0,22 0,21 0,-22 0,22 0,21 0</inkml:trace>
</inkml:ink>
</file>

<file path=ppt/ink/ink9.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43" units="1/cm"/>
          <inkml:channelProperty channel="Y" name="resolution" value="42" units="1/cm"/>
        </inkml:channelProperties>
      </inkml:inkSource>
      <inkml:timestamp xml:id="ts0" timeString="2011-03-30T22:41:21.796"/>
    </inkml:context>
    <inkml:brush xml:id="br0">
      <inkml:brushProperty name="width" value="0.15875" units="cm"/>
      <inkml:brushProperty name="height" value="0.635"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 29,'0'0,"21"0,21 0,0-16,22 16,21 0,20 0,44 0,-1 0,22 0,-43 0,0 0,-21 0,-21 0,-22 0,-21 0,1 0,-43 0,21 0,-21 0,42 0,-42 16,21-16,1 0,-1 16,0-16,-21 16,21-16,0 0,-21 0,0-16,0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lvl1pPr>
          </a:lstStyle>
          <a:p>
            <a:pPr>
              <a:defRPr/>
            </a:pPr>
            <a:endParaRPr lang="en-US" altLang="en-US"/>
          </a:p>
        </p:txBody>
      </p:sp>
      <p:sp>
        <p:nvSpPr>
          <p:cNvPr id="136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lvl1pPr>
          </a:lstStyle>
          <a:p>
            <a:pPr>
              <a:defRPr/>
            </a:pPr>
            <a:fld id="{244A8A56-956A-4A4A-8C8D-5893BAD42787}" type="slidenum">
              <a:rPr lang="en-US" altLang="en-US"/>
              <a:pPr>
                <a:defRPr/>
              </a:pPr>
              <a:t>‹#›</a:t>
            </a:fld>
            <a:endParaRPr lang="en-US" altLang="en-US"/>
          </a:p>
        </p:txBody>
      </p:sp>
    </p:spTree>
    <p:extLst>
      <p:ext uri="{BB962C8B-B14F-4D97-AF65-F5344CB8AC3E}">
        <p14:creationId xmlns:p14="http://schemas.microsoft.com/office/powerpoint/2010/main" val="26144755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1AD96DD5-E348-4588-B630-B93DBB46D83B}" type="slidenum">
              <a:rPr lang="en-US" altLang="en-US" b="0"/>
              <a:pPr eaLnBrk="1" hangingPunct="1"/>
              <a:t>4</a:t>
            </a:fld>
            <a:endParaRPr lang="en-US" altLang="en-US" b="0"/>
          </a:p>
        </p:txBody>
      </p:sp>
      <p:sp>
        <p:nvSpPr>
          <p:cNvPr id="13926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3D80E16F-2ACB-4618-859D-752E98DEC4C9}" type="slidenum">
              <a:rPr lang="en-US" altLang="zh-CN" sz="1200" b="0"/>
              <a:pPr algn="r" eaLnBrk="1" hangingPunct="1"/>
              <a:t>4</a:t>
            </a:fld>
            <a:endParaRPr lang="en-US" altLang="zh-CN" sz="1200" b="0"/>
          </a:p>
        </p:txBody>
      </p:sp>
      <p:sp>
        <p:nvSpPr>
          <p:cNvPr id="139268" name="Rectangle 2"/>
          <p:cNvSpPr>
            <a:spLocks noGrp="1" noRot="1" noChangeAspect="1" noChangeArrowheads="1" noTextEdit="1"/>
          </p:cNvSpPr>
          <p:nvPr>
            <p:ph type="sldImg"/>
          </p:nvPr>
        </p:nvSpPr>
        <p:spPr>
          <a:ln/>
        </p:spPr>
      </p:sp>
      <p:sp>
        <p:nvSpPr>
          <p:cNvPr id="139269" name="Rectangle 3"/>
          <p:cNvSpPr>
            <a:spLocks noGrp="1" noChangeArrowheads="1"/>
          </p:cNvSpPr>
          <p:nvPr>
            <p:ph type="body" idx="1"/>
          </p:nvPr>
        </p:nvSpPr>
        <p:spPr>
          <a:noFill/>
        </p:spPr>
        <p:txBody>
          <a:bodyPr/>
          <a:lstStyle/>
          <a:p>
            <a:pPr eaLnBrk="1" hangingPunct="1"/>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8FAC98E7-3A48-44C7-91A2-2245AEEF79A3}" type="slidenum">
              <a:rPr lang="en-US" altLang="en-US" b="0"/>
              <a:pPr eaLnBrk="1" hangingPunct="1"/>
              <a:t>43</a:t>
            </a:fld>
            <a:endParaRPr lang="en-US" altLang="en-US" b="0"/>
          </a:p>
        </p:txBody>
      </p:sp>
      <p:sp>
        <p:nvSpPr>
          <p:cNvPr id="14848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A1B8C70A-7F68-490E-8BEF-A2E0FE2CD2DD}" type="slidenum">
              <a:rPr lang="zh-CN" altLang="en-US" sz="1200" b="0">
                <a:ea typeface="TSC UMing S TT" pitchFamily="49" charset="-120"/>
              </a:rPr>
              <a:pPr algn="r" eaLnBrk="1" hangingPunct="1"/>
              <a:t>43</a:t>
            </a:fld>
            <a:endParaRPr lang="en-US" altLang="zh-CN" sz="1200" b="0">
              <a:ea typeface="TSC UMing S TT" pitchFamily="49" charset="-120"/>
            </a:endParaRPr>
          </a:p>
        </p:txBody>
      </p:sp>
      <p:sp>
        <p:nvSpPr>
          <p:cNvPr id="148484" name="Rectangle 2"/>
          <p:cNvSpPr>
            <a:spLocks noGrp="1" noRot="1" noChangeAspect="1" noChangeArrowheads="1" noTextEdit="1"/>
          </p:cNvSpPr>
          <p:nvPr>
            <p:ph type="sldImg"/>
          </p:nvPr>
        </p:nvSpPr>
        <p:spPr>
          <a:ln/>
        </p:spPr>
      </p:sp>
      <p:sp>
        <p:nvSpPr>
          <p:cNvPr id="148485"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BAF537CA-B737-4FBE-A239-58C7C185C282}" type="slidenum">
              <a:rPr lang="en-US" altLang="en-US" b="0"/>
              <a:pPr eaLnBrk="1" hangingPunct="1"/>
              <a:t>44</a:t>
            </a:fld>
            <a:endParaRPr lang="en-US" altLang="en-US" b="0"/>
          </a:p>
        </p:txBody>
      </p:sp>
      <p:sp>
        <p:nvSpPr>
          <p:cNvPr id="14950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86C227ED-E67C-4F8D-A1E5-F78F4794051E}" type="slidenum">
              <a:rPr lang="zh-CN" altLang="en-US" sz="1200" b="0">
                <a:ea typeface="TSC UMing S TT" pitchFamily="49" charset="-120"/>
              </a:rPr>
              <a:pPr algn="r" eaLnBrk="1" hangingPunct="1"/>
              <a:t>44</a:t>
            </a:fld>
            <a:endParaRPr lang="en-US" altLang="zh-CN" sz="1200" b="0">
              <a:ea typeface="TSC UMing S TT" pitchFamily="49" charset="-120"/>
            </a:endParaRPr>
          </a:p>
        </p:txBody>
      </p:sp>
      <p:sp>
        <p:nvSpPr>
          <p:cNvPr id="149508" name="Rectangle 2"/>
          <p:cNvSpPr>
            <a:spLocks noGrp="1" noRot="1" noChangeAspect="1" noChangeArrowheads="1" noTextEdit="1"/>
          </p:cNvSpPr>
          <p:nvPr>
            <p:ph type="sldImg"/>
          </p:nvPr>
        </p:nvSpPr>
        <p:spPr>
          <a:ln/>
        </p:spPr>
      </p:sp>
      <p:sp>
        <p:nvSpPr>
          <p:cNvPr id="149509"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80EF6368-82FC-49C9-B54B-BF5E8DA85CA2}" type="slidenum">
              <a:rPr lang="en-US" altLang="en-US" b="0"/>
              <a:pPr eaLnBrk="1" hangingPunct="1"/>
              <a:t>45</a:t>
            </a:fld>
            <a:endParaRPr lang="en-US" altLang="en-US" b="0"/>
          </a:p>
        </p:txBody>
      </p:sp>
      <p:sp>
        <p:nvSpPr>
          <p:cNvPr id="15053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D132C5A3-EFCC-4BDF-AF82-0AD434006054}" type="slidenum">
              <a:rPr lang="zh-CN" altLang="en-US" sz="1200" b="0">
                <a:ea typeface="TSC UMing S TT" pitchFamily="49" charset="-120"/>
              </a:rPr>
              <a:pPr algn="r" eaLnBrk="1" hangingPunct="1"/>
              <a:t>45</a:t>
            </a:fld>
            <a:endParaRPr lang="en-US" altLang="zh-CN" sz="1200" b="0">
              <a:ea typeface="TSC UMing S TT" pitchFamily="49" charset="-120"/>
            </a:endParaRPr>
          </a:p>
        </p:txBody>
      </p:sp>
      <p:sp>
        <p:nvSpPr>
          <p:cNvPr id="150532" name="Rectangle 2"/>
          <p:cNvSpPr>
            <a:spLocks noGrp="1" noRot="1" noChangeAspect="1" noChangeArrowheads="1" noTextEdit="1"/>
          </p:cNvSpPr>
          <p:nvPr>
            <p:ph type="sldImg"/>
          </p:nvPr>
        </p:nvSpPr>
        <p:spPr>
          <a:ln/>
        </p:spPr>
      </p:sp>
      <p:sp>
        <p:nvSpPr>
          <p:cNvPr id="150533"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04C25259-D167-48D9-A4CD-87A3923607B8}" type="slidenum">
              <a:rPr lang="en-US" altLang="en-US" b="0"/>
              <a:pPr eaLnBrk="1" hangingPunct="1"/>
              <a:t>46</a:t>
            </a:fld>
            <a:endParaRPr lang="en-US" altLang="en-US" b="0"/>
          </a:p>
        </p:txBody>
      </p:sp>
      <p:sp>
        <p:nvSpPr>
          <p:cNvPr id="15155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CA4B2604-4444-43D1-83EB-5EDC289CEF80}" type="slidenum">
              <a:rPr lang="zh-CN" altLang="en-US" sz="1200" b="0">
                <a:ea typeface="TSC UMing S TT" pitchFamily="49" charset="-120"/>
              </a:rPr>
              <a:pPr algn="r" eaLnBrk="1" hangingPunct="1"/>
              <a:t>46</a:t>
            </a:fld>
            <a:endParaRPr lang="en-US" altLang="zh-CN" sz="1200" b="0">
              <a:ea typeface="TSC UMing S TT" pitchFamily="49" charset="-120"/>
            </a:endParaRPr>
          </a:p>
        </p:txBody>
      </p:sp>
      <p:sp>
        <p:nvSpPr>
          <p:cNvPr id="151556" name="Rectangle 2"/>
          <p:cNvSpPr>
            <a:spLocks noGrp="1" noRot="1" noChangeAspect="1" noChangeArrowheads="1" noTextEdit="1"/>
          </p:cNvSpPr>
          <p:nvPr>
            <p:ph type="sldImg"/>
          </p:nvPr>
        </p:nvSpPr>
        <p:spPr>
          <a:ln/>
        </p:spPr>
      </p:sp>
      <p:sp>
        <p:nvSpPr>
          <p:cNvPr id="151557"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835296DA-3548-4417-9DA6-7E2FCF183761}" type="slidenum">
              <a:rPr lang="en-US" altLang="en-US" b="0"/>
              <a:pPr eaLnBrk="1" hangingPunct="1"/>
              <a:t>47</a:t>
            </a:fld>
            <a:endParaRPr lang="en-US" altLang="en-US" b="0"/>
          </a:p>
        </p:txBody>
      </p:sp>
      <p:sp>
        <p:nvSpPr>
          <p:cNvPr id="15257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1F709137-679F-4768-9FB3-9AE9E4077543}" type="slidenum">
              <a:rPr lang="zh-CN" altLang="en-US" sz="1200" b="0">
                <a:ea typeface="TSC UMing S TT" pitchFamily="49" charset="-120"/>
              </a:rPr>
              <a:pPr algn="r" eaLnBrk="1" hangingPunct="1"/>
              <a:t>47</a:t>
            </a:fld>
            <a:endParaRPr lang="en-US" altLang="zh-CN" sz="1200" b="0">
              <a:ea typeface="TSC UMing S TT" pitchFamily="49" charset="-120"/>
            </a:endParaRPr>
          </a:p>
        </p:txBody>
      </p:sp>
      <p:sp>
        <p:nvSpPr>
          <p:cNvPr id="152580" name="Rectangle 2"/>
          <p:cNvSpPr>
            <a:spLocks noGrp="1" noRot="1" noChangeAspect="1" noChangeArrowheads="1" noTextEdit="1"/>
          </p:cNvSpPr>
          <p:nvPr>
            <p:ph type="sldImg"/>
          </p:nvPr>
        </p:nvSpPr>
        <p:spPr>
          <a:ln/>
        </p:spPr>
      </p:sp>
      <p:sp>
        <p:nvSpPr>
          <p:cNvPr id="152581"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18B07E92-22B4-43D5-912D-FA125B192155}" type="slidenum">
              <a:rPr lang="en-US" altLang="en-US" b="0"/>
              <a:pPr eaLnBrk="1" hangingPunct="1"/>
              <a:t>48</a:t>
            </a:fld>
            <a:endParaRPr lang="en-US" altLang="en-US" b="0"/>
          </a:p>
        </p:txBody>
      </p:sp>
      <p:sp>
        <p:nvSpPr>
          <p:cNvPr id="153603" name="Slide Image Placeholder 1"/>
          <p:cNvSpPr>
            <a:spLocks noGrp="1" noRot="1" noChangeAspect="1" noTextEdit="1"/>
          </p:cNvSpPr>
          <p:nvPr>
            <p:ph type="sldImg"/>
          </p:nvPr>
        </p:nvSpPr>
        <p:spPr>
          <a:ln/>
        </p:spPr>
      </p:sp>
      <p:sp>
        <p:nvSpPr>
          <p:cNvPr id="153604" name="Notes Placeholder 2"/>
          <p:cNvSpPr>
            <a:spLocks noGrp="1"/>
          </p:cNvSpPr>
          <p:nvPr>
            <p:ph type="body" idx="1"/>
          </p:nvPr>
        </p:nvSpPr>
        <p:spPr>
          <a:noFill/>
        </p:spPr>
        <p:txBody>
          <a:bodyPr/>
          <a:lstStyle/>
          <a:p>
            <a:pPr eaLnBrk="1" hangingPunct="1"/>
            <a:endParaRPr lang="zh-CN" altLang="en-US" smtClean="0"/>
          </a:p>
        </p:txBody>
      </p:sp>
      <p:sp>
        <p:nvSpPr>
          <p:cNvPr id="15360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A85AD748-2DE8-4A04-B47D-44E746E1A413}" type="slidenum">
              <a:rPr lang="zh-CN" altLang="en-US" sz="1200" b="0">
                <a:ea typeface="TSC UMing S TT" pitchFamily="49" charset="-120"/>
              </a:rPr>
              <a:pPr algn="r" eaLnBrk="1" hangingPunct="1"/>
              <a:t>48</a:t>
            </a:fld>
            <a:endParaRPr lang="en-US" altLang="zh-CN" sz="1200" b="0">
              <a:ea typeface="TSC UMing S TT" pitchFamily="49" charset="-12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F6CDBB59-A84F-49BA-921E-916670A7567A}" type="slidenum">
              <a:rPr lang="en-US" altLang="en-US" b="0"/>
              <a:pPr eaLnBrk="1" hangingPunct="1"/>
              <a:t>49</a:t>
            </a:fld>
            <a:endParaRPr lang="en-US" altLang="en-US" b="0"/>
          </a:p>
        </p:txBody>
      </p:sp>
      <p:sp>
        <p:nvSpPr>
          <p:cNvPr id="154627" name="Slide Image Placeholder 1"/>
          <p:cNvSpPr>
            <a:spLocks noGrp="1" noRot="1" noChangeAspect="1" noTextEdit="1"/>
          </p:cNvSpPr>
          <p:nvPr>
            <p:ph type="sldImg"/>
          </p:nvPr>
        </p:nvSpPr>
        <p:spPr>
          <a:ln/>
        </p:spPr>
      </p:sp>
      <p:sp>
        <p:nvSpPr>
          <p:cNvPr id="154628" name="Notes Placeholder 2"/>
          <p:cNvSpPr>
            <a:spLocks noGrp="1"/>
          </p:cNvSpPr>
          <p:nvPr>
            <p:ph type="body" idx="1"/>
          </p:nvPr>
        </p:nvSpPr>
        <p:spPr>
          <a:noFill/>
        </p:spPr>
        <p:txBody>
          <a:bodyPr/>
          <a:lstStyle/>
          <a:p>
            <a:pPr eaLnBrk="1" hangingPunct="1"/>
            <a:endParaRPr lang="zh-CN" altLang="en-US" smtClean="0"/>
          </a:p>
        </p:txBody>
      </p:sp>
      <p:sp>
        <p:nvSpPr>
          <p:cNvPr id="15462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455089C0-1264-46B7-A621-78282FDB322A}" type="slidenum">
              <a:rPr lang="zh-CN" altLang="en-US" sz="1200" b="0">
                <a:ea typeface="TSC UMing S TT" pitchFamily="49" charset="-120"/>
              </a:rPr>
              <a:pPr algn="r" eaLnBrk="1" hangingPunct="1"/>
              <a:t>49</a:t>
            </a:fld>
            <a:endParaRPr lang="en-US" altLang="zh-CN" sz="1200" b="0">
              <a:ea typeface="TSC UMing S TT" pitchFamily="49" charset="-12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65F19932-B72E-42BE-98C8-76E1383C353D}" type="slidenum">
              <a:rPr lang="en-US" altLang="en-US" b="0"/>
              <a:pPr eaLnBrk="1" hangingPunct="1"/>
              <a:t>50</a:t>
            </a:fld>
            <a:endParaRPr lang="en-US" altLang="en-US" b="0"/>
          </a:p>
        </p:txBody>
      </p:sp>
      <p:sp>
        <p:nvSpPr>
          <p:cNvPr id="155651" name="Slide Image Placeholder 1"/>
          <p:cNvSpPr>
            <a:spLocks noGrp="1" noRot="1" noChangeAspect="1" noTextEdit="1"/>
          </p:cNvSpPr>
          <p:nvPr>
            <p:ph type="sldImg"/>
          </p:nvPr>
        </p:nvSpPr>
        <p:spPr>
          <a:ln/>
        </p:spPr>
      </p:sp>
      <p:sp>
        <p:nvSpPr>
          <p:cNvPr id="155652" name="Notes Placeholder 2"/>
          <p:cNvSpPr>
            <a:spLocks noGrp="1"/>
          </p:cNvSpPr>
          <p:nvPr>
            <p:ph type="body" idx="1"/>
          </p:nvPr>
        </p:nvSpPr>
        <p:spPr>
          <a:noFill/>
        </p:spPr>
        <p:txBody>
          <a:bodyPr/>
          <a:lstStyle/>
          <a:p>
            <a:pPr eaLnBrk="1" hangingPunct="1"/>
            <a:endParaRPr lang="zh-CN" altLang="en-US" smtClean="0"/>
          </a:p>
        </p:txBody>
      </p:sp>
      <p:sp>
        <p:nvSpPr>
          <p:cNvPr id="15565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557379CB-4BFA-4076-97F4-AEC63F934B4C}" type="slidenum">
              <a:rPr lang="zh-CN" altLang="en-US" sz="1200" b="0">
                <a:ea typeface="TSC UMing S TT" pitchFamily="49" charset="-120"/>
              </a:rPr>
              <a:pPr algn="r" eaLnBrk="1" hangingPunct="1"/>
              <a:t>50</a:t>
            </a:fld>
            <a:endParaRPr lang="en-US" altLang="zh-CN" sz="1200" b="0">
              <a:ea typeface="TSC UMing S TT" pitchFamily="49" charset="-12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78B62B97-60BF-4376-936C-91A7448A1A01}" type="slidenum">
              <a:rPr lang="en-US" altLang="en-US" b="0"/>
              <a:pPr eaLnBrk="1" hangingPunct="1"/>
              <a:t>51</a:t>
            </a:fld>
            <a:endParaRPr lang="en-US" altLang="en-US" b="0"/>
          </a:p>
        </p:txBody>
      </p:sp>
      <p:sp>
        <p:nvSpPr>
          <p:cNvPr id="15667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C3C5FE51-BAE1-42A0-A874-5D238F6589EA}" type="slidenum">
              <a:rPr lang="zh-CN" altLang="en-US" sz="1200" b="0">
                <a:ea typeface="TSC UMing S TT" pitchFamily="49" charset="-120"/>
              </a:rPr>
              <a:pPr algn="r" eaLnBrk="1" hangingPunct="1"/>
              <a:t>51</a:t>
            </a:fld>
            <a:endParaRPr lang="en-US" altLang="zh-CN" sz="1200" b="0">
              <a:ea typeface="TSC UMing S TT" pitchFamily="49" charset="-120"/>
            </a:endParaRPr>
          </a:p>
        </p:txBody>
      </p:sp>
      <p:sp>
        <p:nvSpPr>
          <p:cNvPr id="156676" name="Rectangle 2"/>
          <p:cNvSpPr>
            <a:spLocks noGrp="1" noRot="1" noChangeAspect="1" noChangeArrowheads="1" noTextEdit="1"/>
          </p:cNvSpPr>
          <p:nvPr>
            <p:ph type="sldImg"/>
          </p:nvPr>
        </p:nvSpPr>
        <p:spPr>
          <a:ln/>
        </p:spPr>
      </p:sp>
      <p:sp>
        <p:nvSpPr>
          <p:cNvPr id="156677"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C47ED202-FB4F-46A5-A5DF-ED808BED8953}" type="slidenum">
              <a:rPr lang="en-US" altLang="en-US" b="0"/>
              <a:pPr eaLnBrk="1" hangingPunct="1"/>
              <a:t>52</a:t>
            </a:fld>
            <a:endParaRPr lang="en-US" altLang="en-US" b="0"/>
          </a:p>
        </p:txBody>
      </p:sp>
      <p:sp>
        <p:nvSpPr>
          <p:cNvPr id="15769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9CA9DEAC-7005-47C9-90EE-6B7F52B18E10}" type="slidenum">
              <a:rPr lang="zh-CN" altLang="en-US" sz="1200" b="0">
                <a:ea typeface="TSC UMing S TT" pitchFamily="49" charset="-120"/>
              </a:rPr>
              <a:pPr algn="r" eaLnBrk="1" hangingPunct="1"/>
              <a:t>52</a:t>
            </a:fld>
            <a:endParaRPr lang="en-US" altLang="zh-CN" sz="1200" b="0">
              <a:ea typeface="TSC UMing S TT" pitchFamily="49" charset="-120"/>
            </a:endParaRPr>
          </a:p>
        </p:txBody>
      </p:sp>
      <p:sp>
        <p:nvSpPr>
          <p:cNvPr id="157700" name="Rectangle 2"/>
          <p:cNvSpPr>
            <a:spLocks noGrp="1" noRot="1" noChangeAspect="1" noChangeArrowheads="1" noTextEdit="1"/>
          </p:cNvSpPr>
          <p:nvPr>
            <p:ph type="sldImg"/>
          </p:nvPr>
        </p:nvSpPr>
        <p:spPr>
          <a:ln/>
        </p:spPr>
      </p:sp>
      <p:sp>
        <p:nvSpPr>
          <p:cNvPr id="157701"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3EE69F4C-5064-49EE-9572-CDAF2DBC0261}" type="slidenum">
              <a:rPr lang="en-US" altLang="en-US" smtClean="0"/>
              <a:pPr eaLnBrk="1" hangingPunct="1">
                <a:spcBef>
                  <a:spcPct val="0"/>
                </a:spcBef>
              </a:pPr>
              <a:t>5</a:t>
            </a:fld>
            <a:endParaRPr lang="en-US" altLang="en-US" smtClean="0"/>
          </a:p>
        </p:txBody>
      </p:sp>
      <p:sp>
        <p:nvSpPr>
          <p:cNvPr id="13824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algn="r" eaLnBrk="1" hangingPunct="1">
              <a:spcBef>
                <a:spcPct val="0"/>
              </a:spcBef>
            </a:pPr>
            <a:fld id="{B878329D-63B0-4FE4-883A-52A6E746378B}" type="slidenum">
              <a:rPr lang="en-US" altLang="zh-CN" b="0"/>
              <a:pPr algn="r" eaLnBrk="1" hangingPunct="1">
                <a:spcBef>
                  <a:spcPct val="0"/>
                </a:spcBef>
              </a:pPr>
              <a:t>5</a:t>
            </a:fld>
            <a:endParaRPr lang="en-US" altLang="zh-CN" b="0"/>
          </a:p>
        </p:txBody>
      </p:sp>
      <p:sp>
        <p:nvSpPr>
          <p:cNvPr id="138244" name="Rectangle 2"/>
          <p:cNvSpPr>
            <a:spLocks noRot="1" noChangeArrowheads="1" noTextEdit="1"/>
          </p:cNvSpPr>
          <p:nvPr>
            <p:ph type="sldImg"/>
          </p:nvPr>
        </p:nvSpPr>
        <p:spPr>
          <a:ln/>
        </p:spPr>
      </p:sp>
      <p:sp>
        <p:nvSpPr>
          <p:cNvPr id="138245" name="Rectangle 3"/>
          <p:cNvSpPr>
            <a:spLocks noGrp="1" noChangeArrowheads="1"/>
          </p:cNvSpPr>
          <p:nvPr>
            <p:ph type="body" idx="1"/>
          </p:nvPr>
        </p:nvSpPr>
        <p:spPr>
          <a:noFill/>
        </p:spPr>
        <p:txBody>
          <a:bodyPr/>
          <a:lstStyle/>
          <a:p>
            <a:pPr eaLnBrk="1" hangingPunct="1"/>
            <a:endParaRPr lang="zh-CN"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14C65ABE-9ED6-4581-9ADF-BD318AD5D52D}" type="slidenum">
              <a:rPr lang="en-US" altLang="en-US" b="0"/>
              <a:pPr eaLnBrk="1" hangingPunct="1"/>
              <a:t>54</a:t>
            </a:fld>
            <a:endParaRPr lang="en-US" altLang="en-US" b="0"/>
          </a:p>
        </p:txBody>
      </p:sp>
      <p:sp>
        <p:nvSpPr>
          <p:cNvPr id="15872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4B9E1136-0373-4C8F-9B42-7E5C14301694}" type="slidenum">
              <a:rPr lang="zh-CN" altLang="en-US" sz="1200" b="0">
                <a:ea typeface="TSC UMing S TT" pitchFamily="49" charset="-120"/>
              </a:rPr>
              <a:pPr algn="r" eaLnBrk="1" hangingPunct="1"/>
              <a:t>54</a:t>
            </a:fld>
            <a:endParaRPr lang="en-US" altLang="zh-CN" sz="1200" b="0">
              <a:ea typeface="TSC UMing S TT" pitchFamily="49" charset="-120"/>
            </a:endParaRPr>
          </a:p>
        </p:txBody>
      </p:sp>
      <p:sp>
        <p:nvSpPr>
          <p:cNvPr id="158724" name="Rectangle 2"/>
          <p:cNvSpPr>
            <a:spLocks noGrp="1" noRot="1" noChangeAspect="1" noChangeArrowheads="1" noTextEdit="1"/>
          </p:cNvSpPr>
          <p:nvPr>
            <p:ph type="sldImg"/>
          </p:nvPr>
        </p:nvSpPr>
        <p:spPr>
          <a:ln/>
        </p:spPr>
      </p:sp>
      <p:sp>
        <p:nvSpPr>
          <p:cNvPr id="158725"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B610CECD-1111-4A3B-B88A-D697D7C0CAAD}" type="slidenum">
              <a:rPr lang="en-US" altLang="en-US" b="0"/>
              <a:pPr eaLnBrk="1" hangingPunct="1"/>
              <a:t>55</a:t>
            </a:fld>
            <a:endParaRPr lang="en-US" altLang="en-US" b="0"/>
          </a:p>
        </p:txBody>
      </p:sp>
      <p:sp>
        <p:nvSpPr>
          <p:cNvPr id="15974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900302C6-E264-4132-B04F-FBCB1E1B7C39}" type="slidenum">
              <a:rPr lang="zh-CN" altLang="en-US" sz="1200" b="0">
                <a:ea typeface="TSC UMing S TT" pitchFamily="49" charset="-120"/>
              </a:rPr>
              <a:pPr algn="r" eaLnBrk="1" hangingPunct="1"/>
              <a:t>55</a:t>
            </a:fld>
            <a:endParaRPr lang="en-US" altLang="zh-CN" sz="1200" b="0">
              <a:ea typeface="TSC UMing S TT" pitchFamily="49" charset="-120"/>
            </a:endParaRPr>
          </a:p>
        </p:txBody>
      </p:sp>
      <p:sp>
        <p:nvSpPr>
          <p:cNvPr id="159748" name="Rectangle 2"/>
          <p:cNvSpPr>
            <a:spLocks noGrp="1" noRot="1" noChangeAspect="1" noChangeArrowheads="1" noTextEdit="1"/>
          </p:cNvSpPr>
          <p:nvPr>
            <p:ph type="sldImg"/>
          </p:nvPr>
        </p:nvSpPr>
        <p:spPr>
          <a:ln/>
        </p:spPr>
      </p:sp>
      <p:sp>
        <p:nvSpPr>
          <p:cNvPr id="159749"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5A29653E-231C-4DEE-855C-6CBF7BA3B91F}" type="slidenum">
              <a:rPr lang="en-US" altLang="en-US" b="0"/>
              <a:pPr eaLnBrk="1" hangingPunct="1"/>
              <a:t>57</a:t>
            </a:fld>
            <a:endParaRPr lang="en-US" altLang="en-US" b="0"/>
          </a:p>
        </p:txBody>
      </p:sp>
      <p:sp>
        <p:nvSpPr>
          <p:cNvPr id="16077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15626389-8E25-4C34-9618-1682569642CC}" type="slidenum">
              <a:rPr lang="zh-CN" altLang="en-US" sz="1200" b="0">
                <a:ea typeface="TSC UMing S TT" pitchFamily="49" charset="-120"/>
              </a:rPr>
              <a:pPr algn="r" eaLnBrk="1" hangingPunct="1"/>
              <a:t>57</a:t>
            </a:fld>
            <a:endParaRPr lang="en-US" altLang="zh-CN" sz="1200" b="0">
              <a:ea typeface="TSC UMing S TT" pitchFamily="49" charset="-120"/>
            </a:endParaRPr>
          </a:p>
        </p:txBody>
      </p:sp>
      <p:sp>
        <p:nvSpPr>
          <p:cNvPr id="160772" name="Rectangle 2"/>
          <p:cNvSpPr>
            <a:spLocks noGrp="1" noRot="1" noChangeAspect="1" noChangeArrowheads="1" noTextEdit="1"/>
          </p:cNvSpPr>
          <p:nvPr>
            <p:ph type="sldImg"/>
          </p:nvPr>
        </p:nvSpPr>
        <p:spPr>
          <a:ln/>
        </p:spPr>
      </p:sp>
      <p:sp>
        <p:nvSpPr>
          <p:cNvPr id="160773"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251287F2-0CAF-4E4E-AED4-81A09C79EC8A}" type="slidenum">
              <a:rPr lang="en-US" altLang="en-US" b="0"/>
              <a:pPr eaLnBrk="1" hangingPunct="1"/>
              <a:t>59</a:t>
            </a:fld>
            <a:endParaRPr lang="en-US" altLang="en-US" b="0"/>
          </a:p>
        </p:txBody>
      </p:sp>
      <p:sp>
        <p:nvSpPr>
          <p:cNvPr id="16179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F9224572-69C0-441F-BC44-07D6E61547C3}" type="slidenum">
              <a:rPr lang="zh-CN" altLang="en-US" sz="1200" b="0">
                <a:ea typeface="TSC UMing S TT" pitchFamily="49" charset="-120"/>
              </a:rPr>
              <a:pPr algn="r" eaLnBrk="1" hangingPunct="1"/>
              <a:t>59</a:t>
            </a:fld>
            <a:endParaRPr lang="en-US" altLang="zh-CN" sz="1200" b="0">
              <a:ea typeface="TSC UMing S TT" pitchFamily="49" charset="-120"/>
            </a:endParaRPr>
          </a:p>
        </p:txBody>
      </p:sp>
      <p:sp>
        <p:nvSpPr>
          <p:cNvPr id="161796" name="Rectangle 2"/>
          <p:cNvSpPr>
            <a:spLocks noGrp="1" noRot="1" noChangeAspect="1" noChangeArrowheads="1" noTextEdit="1"/>
          </p:cNvSpPr>
          <p:nvPr>
            <p:ph type="sldImg"/>
          </p:nvPr>
        </p:nvSpPr>
        <p:spPr>
          <a:ln/>
        </p:spPr>
      </p:sp>
      <p:sp>
        <p:nvSpPr>
          <p:cNvPr id="161797"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3BCAFB35-0F4D-412C-AF0F-332E74172119}" type="slidenum">
              <a:rPr lang="en-US" altLang="en-US" b="0"/>
              <a:pPr eaLnBrk="1" hangingPunct="1"/>
              <a:t>70</a:t>
            </a:fld>
            <a:endParaRPr lang="en-US" altLang="en-US" b="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042BE14C-9781-490C-9340-24BF952DF4DF}" type="slidenum">
              <a:rPr lang="en-US" altLang="en-US" b="0"/>
              <a:pPr eaLnBrk="1" hangingPunct="1"/>
              <a:t>76</a:t>
            </a:fld>
            <a:endParaRPr lang="en-US" altLang="en-US" b="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p:spPr>
        <p:txBody>
          <a:bodyPr/>
          <a:lstStyle/>
          <a:p>
            <a:pPr eaLnBrk="1" hangingPunct="1"/>
            <a:r>
              <a:rPr lang="en-US" altLang="zh-CN" smtClean="0"/>
              <a:t>From</a:t>
            </a:r>
          </a:p>
          <a:p>
            <a:pPr eaLnBrk="1" hangingPunct="1"/>
            <a:r>
              <a:rPr lang="en-US" altLang="zh-CN" smtClean="0"/>
              <a:t> From Yao Ping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8EDCD4E8-0611-484A-8BA2-0DA0EF56D00D}" type="slidenum">
              <a:rPr lang="en-US" altLang="en-US" b="0"/>
              <a:pPr eaLnBrk="1" hangingPunct="1"/>
              <a:t>83</a:t>
            </a:fld>
            <a:endParaRPr lang="en-US" altLang="en-US" b="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p:spPr>
        <p:txBody>
          <a:bodyPr/>
          <a:lstStyle/>
          <a:p>
            <a:pPr eaLnBrk="1" hangingPunct="1"/>
            <a:r>
              <a:rPr lang="en-US" altLang="zh-CN" smtClean="0"/>
              <a:t>Neo-Confucian letter exchanges, sans pendants</a:t>
            </a:r>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07C630A6-EE8A-427F-81C1-1662B6ABD270}" type="slidenum">
              <a:rPr lang="en-US" altLang="en-US" b="0"/>
              <a:pPr eaLnBrk="1" hangingPunct="1"/>
              <a:t>86</a:t>
            </a:fld>
            <a:endParaRPr lang="en-US" altLang="en-US" b="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p:spPr>
        <p:txBody>
          <a:bodyPr/>
          <a:lstStyle/>
          <a:p>
            <a:pPr eaLnBrk="1" hangingPunct="1"/>
            <a:r>
              <a:rPr lang="en-US" altLang="zh-CN" smtClean="0"/>
              <a:t>With repulsion</a:t>
            </a:r>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03680EC9-1355-42DB-899D-ADAFCB43EC3E}" type="slidenum">
              <a:rPr lang="en-US" altLang="en-US" b="0"/>
              <a:pPr eaLnBrk="1" hangingPunct="1"/>
              <a:t>96</a:t>
            </a:fld>
            <a:endParaRPr lang="en-US" altLang="en-US" b="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Compare the original text and the text we have in the tagging system. </a:t>
            </a:r>
          </a:p>
        </p:txBody>
      </p:sp>
      <p:sp>
        <p:nvSpPr>
          <p:cNvPr id="30723"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9C7F1A4E-AD07-4909-8921-BEBFBA2B14C3}" type="slidenum">
              <a:rPr lang="en-US" altLang="en-US"/>
              <a:pPr/>
              <a:t>130</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FB2E709E-129D-4DCD-9A34-2EC363070DAE}" type="slidenum">
              <a:rPr lang="en-US" altLang="en-US" smtClean="0"/>
              <a:pPr eaLnBrk="1" hangingPunct="1">
                <a:spcBef>
                  <a:spcPct val="0"/>
                </a:spcBef>
              </a:pPr>
              <a:t>19</a:t>
            </a:fld>
            <a:endParaRPr lang="en-US" altLang="en-US" smtClean="0"/>
          </a:p>
        </p:txBody>
      </p:sp>
      <p:sp>
        <p:nvSpPr>
          <p:cNvPr id="139267" name="Rectangle 2"/>
          <p:cNvSpPr>
            <a:spLocks noRot="1" noChangeArrowheads="1" noTextEdit="1"/>
          </p:cNvSpPr>
          <p:nvPr>
            <p:ph type="sldImg"/>
          </p:nvPr>
        </p:nvSpPr>
        <p:spPr>
          <a:ln/>
        </p:spPr>
      </p:sp>
      <p:sp>
        <p:nvSpPr>
          <p:cNvPr id="139268"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We use regular expressions to tag texts with patterns from the full text. We import text, tag them and export it into a table. Credit: CBDB&amp;Wai-Him Pang</a:t>
            </a:r>
          </a:p>
        </p:txBody>
      </p:sp>
      <p:sp>
        <p:nvSpPr>
          <p:cNvPr id="31747"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C13F87C3-4ABA-45E0-B8B9-763BE4EEAD30}" type="slidenum">
              <a:rPr lang="en-US" altLang="en-US"/>
              <a:pPr/>
              <a:t>132</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We will use the office data as an example. We start from separating the names into different rows since we want to obtain the biographical data of each individual. By clicking the “Tag word begin with surname” button, we will automatically tag all the names with a surname in </a:t>
            </a:r>
            <a:r>
              <a:rPr lang="zh-CN" altLang="en-US" smtClean="0">
                <a:ea typeface="宋体" pitchFamily="2" charset="-122"/>
              </a:rPr>
              <a:t>百家姓</a:t>
            </a:r>
            <a:r>
              <a:rPr lang="en-US" altLang="zh-CN" smtClean="0">
                <a:ea typeface="宋体" pitchFamily="2" charset="-122"/>
              </a:rPr>
              <a:t>, displaying in blue. </a:t>
            </a:r>
            <a:r>
              <a:rPr lang="en-US" altLang="ja-JP" smtClean="0"/>
              <a:t>This system also allows you to correct the things that is tagged incorrectly. For example, in this text, </a:t>
            </a:r>
            <a:r>
              <a:rPr lang="zh-CN" altLang="en-US" smtClean="0">
                <a:ea typeface="宋体" pitchFamily="2" charset="-122"/>
              </a:rPr>
              <a:t>洪熙 </a:t>
            </a:r>
            <a:r>
              <a:rPr lang="en-US" altLang="zh-CN" smtClean="0">
                <a:ea typeface="宋体" pitchFamily="2" charset="-122"/>
              </a:rPr>
              <a:t>should be a </a:t>
            </a:r>
            <a:r>
              <a:rPr lang="zh-CN" altLang="en-US" smtClean="0">
                <a:ea typeface="宋体" pitchFamily="2" charset="-122"/>
              </a:rPr>
              <a:t>年號</a:t>
            </a:r>
            <a:r>
              <a:rPr lang="en-US" altLang="zh-CN" smtClean="0">
                <a:ea typeface="宋体" pitchFamily="2" charset="-122"/>
              </a:rPr>
              <a:t> rather than a person’s name. We can click on it and choose “remove this”, and the tag will be removed.</a:t>
            </a:r>
            <a:r>
              <a:rPr lang="en-US" altLang="ja-JP" smtClean="0"/>
              <a:t> </a:t>
            </a:r>
            <a:endParaRPr lang="en-US" altLang="en-US" smtClean="0"/>
          </a:p>
        </p:txBody>
      </p:sp>
      <p:sp>
        <p:nvSpPr>
          <p:cNvPr id="32771"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81A2B34C-DE38-4B79-8CD6-6661D217F5C8}" type="slidenum">
              <a:rPr lang="en-US" altLang="en-US"/>
              <a:pPr/>
              <a:t>133</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We can see from the original text, that a number of people may share the same office or post time. We can tag these as titles by selecting the shared information, e.g., selecting “</a:t>
            </a:r>
            <a:r>
              <a:rPr lang="zh-CN" altLang="en-US" smtClean="0">
                <a:ea typeface="宋体" pitchFamily="2" charset="-122"/>
              </a:rPr>
              <a:t>知州</a:t>
            </a:r>
            <a:r>
              <a:rPr lang="en-US" altLang="en-US" smtClean="0"/>
              <a:t>”</a:t>
            </a:r>
            <a:r>
              <a:rPr lang="en-US" altLang="ja-JP" smtClean="0"/>
              <a:t> and tag it as </a:t>
            </a:r>
            <a:r>
              <a:rPr lang="zh-CN" altLang="en-US" smtClean="0">
                <a:ea typeface="宋体" pitchFamily="2" charset="-122"/>
              </a:rPr>
              <a:t>“官職”</a:t>
            </a:r>
            <a:r>
              <a:rPr lang="en-US" altLang="zh-CN" smtClean="0">
                <a:ea typeface="宋体" pitchFamily="2" charset="-122"/>
              </a:rPr>
              <a:t>. Then, we can select the rows in which the people all share this office, and add the office “</a:t>
            </a:r>
            <a:r>
              <a:rPr lang="zh-CN" altLang="en-US" smtClean="0">
                <a:ea typeface="宋体" pitchFamily="2" charset="-122"/>
              </a:rPr>
              <a:t>知州</a:t>
            </a:r>
            <a:r>
              <a:rPr lang="en-US" altLang="zh-CN" smtClean="0">
                <a:ea typeface="宋体" pitchFamily="2" charset="-122"/>
              </a:rPr>
              <a:t>” into each row. (Same with post time) When we export these rows, we can see that the office and post data now appears in each row.</a:t>
            </a:r>
            <a:endParaRPr lang="en-US" altLang="en-US" smtClean="0"/>
          </a:p>
        </p:txBody>
      </p:sp>
      <p:sp>
        <p:nvSpPr>
          <p:cNvPr id="33795"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29971314-5507-4C1E-A080-595C01F2EA80}" type="slidenum">
              <a:rPr lang="en-US" altLang="en-US"/>
              <a:pPr/>
              <a:t>134</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Even though we now have the </a:t>
            </a:r>
            <a:r>
              <a:rPr lang="zh-CN" altLang="en-US" smtClean="0">
                <a:ea typeface="宋体" pitchFamily="2" charset="-122"/>
              </a:rPr>
              <a:t>官職</a:t>
            </a:r>
            <a:r>
              <a:rPr lang="en-US" altLang="zh-CN" smtClean="0">
                <a:ea typeface="宋体" pitchFamily="2" charset="-122"/>
              </a:rPr>
              <a:t> and </a:t>
            </a:r>
            <a:r>
              <a:rPr lang="zh-CN" altLang="en-US" smtClean="0">
                <a:ea typeface="宋体" pitchFamily="2" charset="-122"/>
              </a:rPr>
              <a:t>任職時間</a:t>
            </a:r>
            <a:r>
              <a:rPr lang="en-US" altLang="zh-CN" smtClean="0">
                <a:ea typeface="宋体" pitchFamily="2" charset="-122"/>
              </a:rPr>
              <a:t>, we find that there is still information that we want in the rows, yet they have not been tagged. We can see that they follow a certain pattern, XX</a:t>
            </a:r>
            <a:r>
              <a:rPr lang="zh-CN" altLang="en-US" smtClean="0">
                <a:ea typeface="宋体" pitchFamily="2" charset="-122"/>
              </a:rPr>
              <a:t>人 </a:t>
            </a:r>
            <a:r>
              <a:rPr lang="en-US" altLang="zh-CN" smtClean="0">
                <a:ea typeface="宋体" pitchFamily="2" charset="-122"/>
              </a:rPr>
              <a:t>is the basic address of a person, followed by their entry method. We can use the regex machine, which is in the upper right corner of the system, to tag them.  We can load the predefined regular expressions, and run them. After we run them, the basic addresses and entry methods will be tagged. Now we can take another look at the export table – it has everything that we want. (We know that by looking at the column “</a:t>
            </a:r>
            <a:r>
              <a:rPr lang="zh-CN" altLang="en-US" smtClean="0">
                <a:ea typeface="宋体" pitchFamily="2" charset="-122"/>
              </a:rPr>
              <a:t>其他</a:t>
            </a:r>
            <a:r>
              <a:rPr lang="en-US" altLang="zh-CN" smtClean="0">
                <a:ea typeface="宋体" pitchFamily="2" charset="-122"/>
              </a:rPr>
              <a:t>” where anything that is untagged will show up.)</a:t>
            </a:r>
            <a:endParaRPr lang="en-US" altLang="en-US" smtClean="0"/>
          </a:p>
        </p:txBody>
      </p:sp>
      <p:sp>
        <p:nvSpPr>
          <p:cNvPr id="34819"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B2BAB978-3CAF-4FA5-AEF7-91B8EB6FFCB7}" type="slidenum">
              <a:rPr lang="en-US" altLang="en-US"/>
              <a:pPr/>
              <a:t>135</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Sometimes we find that the regular expressions we prepared may not suit the current text patterns. We can modify them by modifying the wordlist, or deleting, adding or changing the regex groups. For example, we can load the post time regex, and it consists of </a:t>
            </a:r>
            <a:r>
              <a:rPr lang="zh-CN" altLang="en-US" smtClean="0">
                <a:ea typeface="宋体" pitchFamily="2" charset="-122"/>
              </a:rPr>
              <a:t>年號 年份 年 </a:t>
            </a:r>
            <a:r>
              <a:rPr lang="en-US" altLang="zh-CN" smtClean="0">
                <a:ea typeface="宋体" pitchFamily="2" charset="-122"/>
              </a:rPr>
              <a:t>and </a:t>
            </a:r>
            <a:r>
              <a:rPr lang="zh-CN" altLang="en-US" smtClean="0">
                <a:ea typeface="宋体" pitchFamily="2" charset="-122"/>
              </a:rPr>
              <a:t>任</a:t>
            </a:r>
            <a:r>
              <a:rPr lang="en-US" altLang="zh-CN" smtClean="0">
                <a:ea typeface="宋体" pitchFamily="2" charset="-122"/>
              </a:rPr>
              <a:t>. If we click on </a:t>
            </a:r>
            <a:r>
              <a:rPr lang="zh-CN" altLang="en-US" smtClean="0">
                <a:ea typeface="宋体" pitchFamily="2" charset="-122"/>
              </a:rPr>
              <a:t>年號</a:t>
            </a:r>
            <a:r>
              <a:rPr lang="en-US" altLang="zh-CN" smtClean="0">
                <a:ea typeface="宋体" pitchFamily="2" charset="-122"/>
              </a:rPr>
              <a:t>, we can see that it consists of a word list with every </a:t>
            </a:r>
            <a:r>
              <a:rPr lang="zh-CN" altLang="en-US" smtClean="0">
                <a:ea typeface="宋体" pitchFamily="2" charset="-122"/>
              </a:rPr>
              <a:t>年號 </a:t>
            </a:r>
            <a:r>
              <a:rPr lang="en-US" altLang="zh-CN" smtClean="0">
                <a:ea typeface="宋体" pitchFamily="2" charset="-122"/>
              </a:rPr>
              <a:t>in CBDB. We can modify the list. We can also modify the regex groups. For instance, we can remove the regex group </a:t>
            </a:r>
            <a:r>
              <a:rPr lang="zh-CN" altLang="en-US" smtClean="0">
                <a:ea typeface="宋体" pitchFamily="2" charset="-122"/>
              </a:rPr>
              <a:t>年號 </a:t>
            </a:r>
            <a:r>
              <a:rPr lang="en-US" altLang="zh-CN" smtClean="0">
                <a:ea typeface="宋体" pitchFamily="2" charset="-122"/>
              </a:rPr>
              <a:t>by clicking the “delete” button. Now we have this new post time pattern </a:t>
            </a:r>
            <a:r>
              <a:rPr lang="zh-CN" altLang="en-US" smtClean="0">
                <a:ea typeface="宋体" pitchFamily="2" charset="-122"/>
              </a:rPr>
              <a:t>年份 年 任</a:t>
            </a:r>
            <a:r>
              <a:rPr lang="en-US" altLang="zh-CN" smtClean="0">
                <a:ea typeface="宋体" pitchFamily="2" charset="-122"/>
              </a:rPr>
              <a:t>. </a:t>
            </a:r>
            <a:r>
              <a:rPr lang="zh-CN" altLang="en-US" smtClean="0">
                <a:ea typeface="宋体" pitchFamily="2" charset="-122"/>
              </a:rPr>
              <a:t>年份</a:t>
            </a:r>
            <a:r>
              <a:rPr lang="en-US" altLang="zh-CN" smtClean="0">
                <a:ea typeface="宋体" pitchFamily="2" charset="-122"/>
              </a:rPr>
              <a:t>is the actual number, </a:t>
            </a:r>
            <a:r>
              <a:rPr lang="zh-CN" altLang="en-US" smtClean="0">
                <a:ea typeface="宋体" pitchFamily="2" charset="-122"/>
              </a:rPr>
              <a:t>年</a:t>
            </a:r>
            <a:r>
              <a:rPr lang="en-US" altLang="zh-CN" smtClean="0">
                <a:ea typeface="宋体" pitchFamily="2" charset="-122"/>
              </a:rPr>
              <a:t>is the character “</a:t>
            </a:r>
            <a:r>
              <a:rPr lang="zh-CN" altLang="en-US" smtClean="0">
                <a:ea typeface="宋体" pitchFamily="2" charset="-122"/>
              </a:rPr>
              <a:t>年</a:t>
            </a:r>
            <a:r>
              <a:rPr lang="en-US" altLang="zh-CN" smtClean="0">
                <a:ea typeface="宋体" pitchFamily="2" charset="-122"/>
              </a:rPr>
              <a:t>” and </a:t>
            </a:r>
            <a:r>
              <a:rPr lang="zh-CN" altLang="en-US" smtClean="0">
                <a:ea typeface="宋体" pitchFamily="2" charset="-122"/>
              </a:rPr>
              <a:t>任 </a:t>
            </a:r>
            <a:r>
              <a:rPr lang="en-US" altLang="zh-CN" smtClean="0">
                <a:ea typeface="宋体" pitchFamily="2" charset="-122"/>
              </a:rPr>
              <a:t>includes a list of words that are equivalent to</a:t>
            </a:r>
            <a:r>
              <a:rPr lang="zh-CN" altLang="en-US" smtClean="0">
                <a:ea typeface="宋体" pitchFamily="2" charset="-122"/>
              </a:rPr>
              <a:t>任</a:t>
            </a:r>
            <a:r>
              <a:rPr lang="en-US" altLang="zh-CN" smtClean="0">
                <a:ea typeface="宋体" pitchFamily="2" charset="-122"/>
              </a:rPr>
              <a:t>. Now when we run this regex, it will tag everything in this pattern [number]</a:t>
            </a:r>
            <a:r>
              <a:rPr lang="zh-CN" altLang="en-US" smtClean="0">
                <a:ea typeface="宋体" pitchFamily="2" charset="-122"/>
              </a:rPr>
              <a:t>年</a:t>
            </a:r>
            <a:r>
              <a:rPr lang="en-US" altLang="zh-CN" smtClean="0">
                <a:ea typeface="宋体" pitchFamily="2" charset="-122"/>
              </a:rPr>
              <a:t>[</a:t>
            </a:r>
            <a:r>
              <a:rPr lang="zh-CN" altLang="en-US" smtClean="0">
                <a:ea typeface="宋体" pitchFamily="2" charset="-122"/>
              </a:rPr>
              <a:t>任</a:t>
            </a:r>
            <a:r>
              <a:rPr lang="en-US" altLang="zh-CN" smtClean="0">
                <a:ea typeface="宋体" pitchFamily="2" charset="-122"/>
              </a:rPr>
              <a:t>]. </a:t>
            </a:r>
            <a:endParaRPr lang="en-US" altLang="en-US" smtClean="0"/>
          </a:p>
        </p:txBody>
      </p:sp>
      <p:sp>
        <p:nvSpPr>
          <p:cNvPr id="35843"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A6D2B24D-8E71-4361-8478-832B183DE6DB}" type="slidenum">
              <a:rPr lang="en-US" altLang="en-US"/>
              <a:pPr/>
              <a:t>136</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After we tagged all the things we want, we can export it into a table. The table can be easily copied and pasted into excel, where you can manage your data conveniently. Here are a few examples of the gazetteers that has been tagged. You can see that their patterns are all different, thus, we need humans to use this computer assisted system to complete the tagging process.</a:t>
            </a:r>
          </a:p>
        </p:txBody>
      </p:sp>
      <p:sp>
        <p:nvSpPr>
          <p:cNvPr id="36867"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fld id="{27E22577-1F76-4421-8415-4301DF779735}" type="slidenum">
              <a:rPr lang="en-US" altLang="en-US"/>
              <a:pPr/>
              <a:t>137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BCF9F1D2-B43D-4AE2-B742-157D0D881A70}" type="slidenum">
              <a:rPr lang="en-US" altLang="en-US" b="0"/>
              <a:pPr eaLnBrk="1" hangingPunct="1"/>
              <a:t>37</a:t>
            </a:fld>
            <a:endParaRPr lang="en-US" altLang="en-US" b="0"/>
          </a:p>
        </p:txBody>
      </p:sp>
      <p:sp>
        <p:nvSpPr>
          <p:cNvPr id="14233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C0E20B87-7E70-45EE-8F3A-D5995227B1AB}" type="slidenum">
              <a:rPr lang="zh-CN" altLang="en-US" sz="1200" b="0">
                <a:ea typeface="TSC UMing S TT" pitchFamily="49" charset="-120"/>
              </a:rPr>
              <a:pPr algn="r" eaLnBrk="1" hangingPunct="1"/>
              <a:t>37</a:t>
            </a:fld>
            <a:endParaRPr lang="en-US" altLang="zh-CN" sz="1200" b="0">
              <a:ea typeface="TSC UMing S TT" pitchFamily="49" charset="-120"/>
            </a:endParaRPr>
          </a:p>
        </p:txBody>
      </p:sp>
      <p:sp>
        <p:nvSpPr>
          <p:cNvPr id="142340" name="Rectangle 2"/>
          <p:cNvSpPr>
            <a:spLocks noGrp="1" noRot="1" noChangeAspect="1" noChangeArrowheads="1" noTextEdit="1"/>
          </p:cNvSpPr>
          <p:nvPr>
            <p:ph type="sldImg"/>
          </p:nvPr>
        </p:nvSpPr>
        <p:spPr>
          <a:ln/>
        </p:spPr>
      </p:sp>
      <p:sp>
        <p:nvSpPr>
          <p:cNvPr id="142341"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78AA256F-7F83-4C62-8710-3CC769123E1F}" type="slidenum">
              <a:rPr lang="en-US" altLang="en-US" b="0"/>
              <a:pPr eaLnBrk="1" hangingPunct="1"/>
              <a:t>38</a:t>
            </a:fld>
            <a:endParaRPr lang="en-US" altLang="en-US" b="0"/>
          </a:p>
        </p:txBody>
      </p:sp>
      <p:sp>
        <p:nvSpPr>
          <p:cNvPr id="14336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35EE3E16-DF41-450B-B934-FFA0A8C82D7C}" type="slidenum">
              <a:rPr lang="zh-CN" altLang="en-US" sz="1200" b="0">
                <a:ea typeface="TSC UMing S TT" pitchFamily="49" charset="-120"/>
              </a:rPr>
              <a:pPr algn="r" eaLnBrk="1" hangingPunct="1"/>
              <a:t>38</a:t>
            </a:fld>
            <a:endParaRPr lang="en-US" altLang="zh-CN" sz="1200" b="0">
              <a:ea typeface="TSC UMing S TT" pitchFamily="49" charset="-120"/>
            </a:endParaRPr>
          </a:p>
        </p:txBody>
      </p:sp>
      <p:sp>
        <p:nvSpPr>
          <p:cNvPr id="143364" name="Rectangle 2"/>
          <p:cNvSpPr>
            <a:spLocks noGrp="1" noRot="1" noChangeAspect="1" noChangeArrowheads="1" noTextEdit="1"/>
          </p:cNvSpPr>
          <p:nvPr>
            <p:ph type="sldImg"/>
          </p:nvPr>
        </p:nvSpPr>
        <p:spPr>
          <a:ln/>
        </p:spPr>
      </p:sp>
      <p:sp>
        <p:nvSpPr>
          <p:cNvPr id="143365"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416FCC56-B78B-4AB1-BC40-2CE2754208B0}" type="slidenum">
              <a:rPr lang="en-US" altLang="en-US" b="0"/>
              <a:pPr eaLnBrk="1" hangingPunct="1"/>
              <a:t>39</a:t>
            </a:fld>
            <a:endParaRPr lang="en-US" altLang="en-US" b="0"/>
          </a:p>
        </p:txBody>
      </p:sp>
      <p:sp>
        <p:nvSpPr>
          <p:cNvPr id="14438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229424C8-9876-43D0-B406-E2188C44A5F2}" type="slidenum">
              <a:rPr lang="zh-CN" altLang="en-US" sz="1200" b="0">
                <a:ea typeface="TSC UMing S TT" pitchFamily="49" charset="-120"/>
              </a:rPr>
              <a:pPr algn="r" eaLnBrk="1" hangingPunct="1"/>
              <a:t>39</a:t>
            </a:fld>
            <a:endParaRPr lang="en-US" altLang="zh-CN" sz="1200" b="0">
              <a:ea typeface="TSC UMing S TT" pitchFamily="49" charset="-120"/>
            </a:endParaRPr>
          </a:p>
        </p:txBody>
      </p:sp>
      <p:sp>
        <p:nvSpPr>
          <p:cNvPr id="144388" name="Rectangle 2"/>
          <p:cNvSpPr>
            <a:spLocks noGrp="1" noRot="1" noChangeAspect="1" noChangeArrowheads="1" noTextEdit="1"/>
          </p:cNvSpPr>
          <p:nvPr>
            <p:ph type="sldImg"/>
          </p:nvPr>
        </p:nvSpPr>
        <p:spPr>
          <a:ln/>
        </p:spPr>
      </p:sp>
      <p:sp>
        <p:nvSpPr>
          <p:cNvPr id="144389"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10C5C39F-97B8-4F14-8724-2E623E540081}" type="slidenum">
              <a:rPr lang="en-US" altLang="en-US" b="0"/>
              <a:pPr eaLnBrk="1" hangingPunct="1"/>
              <a:t>40</a:t>
            </a:fld>
            <a:endParaRPr lang="en-US" altLang="en-US" b="0"/>
          </a:p>
        </p:txBody>
      </p:sp>
      <p:sp>
        <p:nvSpPr>
          <p:cNvPr id="14541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0AF9BDE8-068E-458D-A197-36687291F59A}" type="slidenum">
              <a:rPr lang="zh-CN" altLang="en-US" sz="1200" b="0">
                <a:ea typeface="TSC UMing S TT" pitchFamily="49" charset="-120"/>
              </a:rPr>
              <a:pPr algn="r" eaLnBrk="1" hangingPunct="1"/>
              <a:t>40</a:t>
            </a:fld>
            <a:endParaRPr lang="en-US" altLang="zh-CN" sz="1200" b="0">
              <a:ea typeface="TSC UMing S TT" pitchFamily="49" charset="-120"/>
            </a:endParaRPr>
          </a:p>
        </p:txBody>
      </p:sp>
      <p:sp>
        <p:nvSpPr>
          <p:cNvPr id="145412" name="Rectangle 2"/>
          <p:cNvSpPr>
            <a:spLocks noGrp="1" noRot="1" noChangeAspect="1" noChangeArrowheads="1" noTextEdit="1"/>
          </p:cNvSpPr>
          <p:nvPr>
            <p:ph type="sldImg"/>
          </p:nvPr>
        </p:nvSpPr>
        <p:spPr>
          <a:ln/>
        </p:spPr>
      </p:sp>
      <p:sp>
        <p:nvSpPr>
          <p:cNvPr id="145413"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343CD12F-045B-4218-891C-EC4739A62305}" type="slidenum">
              <a:rPr lang="en-US" altLang="en-US" b="0"/>
              <a:pPr eaLnBrk="1" hangingPunct="1"/>
              <a:t>41</a:t>
            </a:fld>
            <a:endParaRPr lang="en-US" altLang="en-US" b="0"/>
          </a:p>
        </p:txBody>
      </p:sp>
      <p:sp>
        <p:nvSpPr>
          <p:cNvPr id="14643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98BF42F3-C22B-4D30-977A-51C5B37EA518}" type="slidenum">
              <a:rPr lang="zh-CN" altLang="en-US" sz="1200" b="0">
                <a:ea typeface="TSC UMing S TT" pitchFamily="49" charset="-120"/>
              </a:rPr>
              <a:pPr algn="r" eaLnBrk="1" hangingPunct="1"/>
              <a:t>41</a:t>
            </a:fld>
            <a:endParaRPr lang="en-US" altLang="zh-CN" sz="1200" b="0">
              <a:ea typeface="TSC UMing S TT" pitchFamily="49" charset="-120"/>
            </a:endParaRPr>
          </a:p>
        </p:txBody>
      </p:sp>
      <p:sp>
        <p:nvSpPr>
          <p:cNvPr id="146436" name="Rectangle 2"/>
          <p:cNvSpPr>
            <a:spLocks noGrp="1" noRot="1" noChangeAspect="1" noChangeArrowheads="1" noTextEdit="1"/>
          </p:cNvSpPr>
          <p:nvPr>
            <p:ph type="sldImg"/>
          </p:nvPr>
        </p:nvSpPr>
        <p:spPr>
          <a:ln/>
        </p:spPr>
      </p:sp>
      <p:sp>
        <p:nvSpPr>
          <p:cNvPr id="146437"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fld id="{21EF8300-A54D-4562-908A-9D9BAA0F3CA9}" type="slidenum">
              <a:rPr lang="en-US" altLang="en-US" b="0"/>
              <a:pPr eaLnBrk="1" hangingPunct="1"/>
              <a:t>42</a:t>
            </a:fld>
            <a:endParaRPr lang="en-US" altLang="en-US" b="0"/>
          </a:p>
        </p:txBody>
      </p:sp>
      <p:sp>
        <p:nvSpPr>
          <p:cNvPr id="14745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r" eaLnBrk="1" hangingPunct="1"/>
            <a:fld id="{A3CC08F1-6181-41C0-B0C7-AE318BF7A534}" type="slidenum">
              <a:rPr lang="zh-CN" altLang="en-US" sz="1200" b="0">
                <a:ea typeface="TSC UMing S TT" pitchFamily="49" charset="-120"/>
              </a:rPr>
              <a:pPr algn="r" eaLnBrk="1" hangingPunct="1"/>
              <a:t>42</a:t>
            </a:fld>
            <a:endParaRPr lang="en-US" altLang="zh-CN" sz="1200" b="0">
              <a:ea typeface="TSC UMing S TT" pitchFamily="49" charset="-120"/>
            </a:endParaRPr>
          </a:p>
        </p:txBody>
      </p:sp>
      <p:sp>
        <p:nvSpPr>
          <p:cNvPr id="147460" name="Rectangle 2"/>
          <p:cNvSpPr>
            <a:spLocks noGrp="1" noRot="1" noChangeAspect="1" noChangeArrowheads="1" noTextEdit="1"/>
          </p:cNvSpPr>
          <p:nvPr>
            <p:ph type="sldImg"/>
          </p:nvPr>
        </p:nvSpPr>
        <p:spPr>
          <a:ln/>
        </p:spPr>
      </p:sp>
      <p:sp>
        <p:nvSpPr>
          <p:cNvPr id="147461"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9F05CA5-369D-40E9-8672-B922B1251FC9}" type="slidenum">
              <a:rPr lang="en-US" altLang="en-US"/>
              <a:pPr>
                <a:defRPr/>
              </a:pPr>
              <a:t>‹#›</a:t>
            </a:fld>
            <a:endParaRPr lang="en-US" altLang="en-US"/>
          </a:p>
        </p:txBody>
      </p:sp>
    </p:spTree>
    <p:extLst>
      <p:ext uri="{BB962C8B-B14F-4D97-AF65-F5344CB8AC3E}">
        <p14:creationId xmlns:p14="http://schemas.microsoft.com/office/powerpoint/2010/main" val="363040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BC721B0-DCA5-43AC-B72A-0622DD309CAD}" type="slidenum">
              <a:rPr lang="en-US" altLang="en-US"/>
              <a:pPr>
                <a:defRPr/>
              </a:pPr>
              <a:t>‹#›</a:t>
            </a:fld>
            <a:endParaRPr lang="en-US" altLang="en-US"/>
          </a:p>
        </p:txBody>
      </p:sp>
    </p:spTree>
    <p:extLst>
      <p:ext uri="{BB962C8B-B14F-4D97-AF65-F5344CB8AC3E}">
        <p14:creationId xmlns:p14="http://schemas.microsoft.com/office/powerpoint/2010/main" val="4265073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17FEF61-8592-448B-96DB-3A4EB7DFDCFD}" type="slidenum">
              <a:rPr lang="en-US" altLang="en-US"/>
              <a:pPr>
                <a:defRPr/>
              </a:pPr>
              <a:t>‹#›</a:t>
            </a:fld>
            <a:endParaRPr lang="en-US" altLang="en-US"/>
          </a:p>
        </p:txBody>
      </p:sp>
    </p:spTree>
    <p:extLst>
      <p:ext uri="{BB962C8B-B14F-4D97-AF65-F5344CB8AC3E}">
        <p14:creationId xmlns:p14="http://schemas.microsoft.com/office/powerpoint/2010/main" val="1941931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E95BD39-D2B7-45C3-B1AC-1B77116144F0}" type="slidenum">
              <a:rPr lang="en-US" altLang="en-US"/>
              <a:pPr>
                <a:defRPr/>
              </a:pPr>
              <a:t>‹#›</a:t>
            </a:fld>
            <a:endParaRPr lang="en-US" altLang="en-US"/>
          </a:p>
        </p:txBody>
      </p:sp>
    </p:spTree>
    <p:extLst>
      <p:ext uri="{BB962C8B-B14F-4D97-AF65-F5344CB8AC3E}">
        <p14:creationId xmlns:p14="http://schemas.microsoft.com/office/powerpoint/2010/main" val="517356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50C91AA3-2B29-4B9F-B4A8-085FCC3BA779}" type="slidenum">
              <a:rPr lang="en-US" altLang="en-US"/>
              <a:pPr>
                <a:defRPr/>
              </a:pPr>
              <a:t>‹#›</a:t>
            </a:fld>
            <a:endParaRPr lang="en-US" altLang="en-US"/>
          </a:p>
        </p:txBody>
      </p:sp>
    </p:spTree>
    <p:extLst>
      <p:ext uri="{BB962C8B-B14F-4D97-AF65-F5344CB8AC3E}">
        <p14:creationId xmlns:p14="http://schemas.microsoft.com/office/powerpoint/2010/main" val="4242654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C6E6A82-7639-4944-84CA-CC6F0AB41D79}" type="slidenum">
              <a:rPr lang="en-US" altLang="en-US"/>
              <a:pPr>
                <a:defRPr/>
              </a:pPr>
              <a:t>‹#›</a:t>
            </a:fld>
            <a:endParaRPr lang="en-US" altLang="en-US"/>
          </a:p>
        </p:txBody>
      </p:sp>
    </p:spTree>
    <p:extLst>
      <p:ext uri="{BB962C8B-B14F-4D97-AF65-F5344CB8AC3E}">
        <p14:creationId xmlns:p14="http://schemas.microsoft.com/office/powerpoint/2010/main" val="2851716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57B24F7-C146-44C8-9ABB-7B62BC0276ED}" type="slidenum">
              <a:rPr lang="en-US" altLang="en-US"/>
              <a:pPr>
                <a:defRPr/>
              </a:pPr>
              <a:t>‹#›</a:t>
            </a:fld>
            <a:endParaRPr lang="en-US" altLang="en-US"/>
          </a:p>
        </p:txBody>
      </p:sp>
    </p:spTree>
    <p:extLst>
      <p:ext uri="{BB962C8B-B14F-4D97-AF65-F5344CB8AC3E}">
        <p14:creationId xmlns:p14="http://schemas.microsoft.com/office/powerpoint/2010/main" val="1217200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B55AE4E-8228-48F1-838E-CA660B950860}" type="slidenum">
              <a:rPr lang="en-US" altLang="en-US"/>
              <a:pPr>
                <a:defRPr/>
              </a:pPr>
              <a:t>‹#›</a:t>
            </a:fld>
            <a:endParaRPr lang="en-US" altLang="en-US"/>
          </a:p>
        </p:txBody>
      </p:sp>
    </p:spTree>
    <p:extLst>
      <p:ext uri="{BB962C8B-B14F-4D97-AF65-F5344CB8AC3E}">
        <p14:creationId xmlns:p14="http://schemas.microsoft.com/office/powerpoint/2010/main" val="3500054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BB3F77A6-A75E-48BD-BD67-655A40C286A7}" type="slidenum">
              <a:rPr lang="en-US" altLang="en-US"/>
              <a:pPr>
                <a:defRPr/>
              </a:pPr>
              <a:t>‹#›</a:t>
            </a:fld>
            <a:endParaRPr lang="en-US" altLang="en-US"/>
          </a:p>
        </p:txBody>
      </p:sp>
    </p:spTree>
    <p:extLst>
      <p:ext uri="{BB962C8B-B14F-4D97-AF65-F5344CB8AC3E}">
        <p14:creationId xmlns:p14="http://schemas.microsoft.com/office/powerpoint/2010/main" val="2145008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3BE2924-673B-41BE-86CB-1216BA628041}" type="slidenum">
              <a:rPr lang="en-US" altLang="en-US"/>
              <a:pPr>
                <a:defRPr/>
              </a:pPr>
              <a:t>‹#›</a:t>
            </a:fld>
            <a:endParaRPr lang="en-US" altLang="en-US"/>
          </a:p>
        </p:txBody>
      </p:sp>
    </p:spTree>
    <p:extLst>
      <p:ext uri="{BB962C8B-B14F-4D97-AF65-F5344CB8AC3E}">
        <p14:creationId xmlns:p14="http://schemas.microsoft.com/office/powerpoint/2010/main" val="2761884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E6008B1-9C93-4678-BF9A-9173166DCB45}" type="slidenum">
              <a:rPr lang="en-US" altLang="en-US"/>
              <a:pPr>
                <a:defRPr/>
              </a:pPr>
              <a:t>‹#›</a:t>
            </a:fld>
            <a:endParaRPr lang="en-US" altLang="en-US"/>
          </a:p>
        </p:txBody>
      </p:sp>
    </p:spTree>
    <p:extLst>
      <p:ext uri="{BB962C8B-B14F-4D97-AF65-F5344CB8AC3E}">
        <p14:creationId xmlns:p14="http://schemas.microsoft.com/office/powerpoint/2010/main" val="1432374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00F8CCB-6080-451F-97E3-364A1BF565C3}" type="slidenum">
              <a:rPr lang="en-US" altLang="en-US"/>
              <a:pPr>
                <a:defRPr/>
              </a:pPr>
              <a:t>‹#›</a:t>
            </a:fld>
            <a:endParaRPr lang="en-US" altLang="en-US"/>
          </a:p>
        </p:txBody>
      </p:sp>
    </p:spTree>
    <p:extLst>
      <p:ext uri="{BB962C8B-B14F-4D97-AF65-F5344CB8AC3E}">
        <p14:creationId xmlns:p14="http://schemas.microsoft.com/office/powerpoint/2010/main" val="4063884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F8D8932-2863-40E0-AAAE-DDA3B5FA74E1}" type="slidenum">
              <a:rPr lang="en-US" altLang="en-US"/>
              <a:pPr>
                <a:defRPr/>
              </a:pPr>
              <a:t>‹#›</a:t>
            </a:fld>
            <a:endParaRPr lang="en-US" altLang="en-US"/>
          </a:p>
        </p:txBody>
      </p:sp>
    </p:spTree>
    <p:extLst>
      <p:ext uri="{BB962C8B-B14F-4D97-AF65-F5344CB8AC3E}">
        <p14:creationId xmlns:p14="http://schemas.microsoft.com/office/powerpoint/2010/main" val="1805784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smtClean="0"/>
            </a:lvl1pPr>
          </a:lstStyle>
          <a:p>
            <a:pPr>
              <a:defRPr/>
            </a:pPr>
            <a:fld id="{2BD0739C-D2E3-449A-8AA8-CE6C1817974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61.png"/><Relationship Id="rId1" Type="http://schemas.openxmlformats.org/officeDocument/2006/relationships/slideLayout" Target="../slideLayouts/slideLayout12.xml"/><Relationship Id="rId6" Type="http://schemas.openxmlformats.org/officeDocument/2006/relationships/image" Target="../media/image72.emf"/><Relationship Id="rId5" Type="http://schemas.openxmlformats.org/officeDocument/2006/relationships/customXml" Target="../ink/ink2.xml"/><Relationship Id="rId4" Type="http://schemas.openxmlformats.org/officeDocument/2006/relationships/image" Target="../media/image71.emf"/></Relationships>
</file>

<file path=ppt/slides/_rels/slide115.xml.rels><?xml version="1.0" encoding="UTF-8" standalone="yes"?>
<Relationships xmlns="http://schemas.openxmlformats.org/package/2006/relationships"><Relationship Id="rId8" Type="http://schemas.openxmlformats.org/officeDocument/2006/relationships/image" Target="../media/image77.emf"/><Relationship Id="rId3" Type="http://schemas.openxmlformats.org/officeDocument/2006/relationships/customXml" Target="../ink/ink4.xml"/><Relationship Id="rId7" Type="http://schemas.openxmlformats.org/officeDocument/2006/relationships/customXml" Target="../ink/ink6.xml"/><Relationship Id="rId2" Type="http://schemas.openxmlformats.org/officeDocument/2006/relationships/image" Target="../media/image62.png"/><Relationship Id="rId1" Type="http://schemas.openxmlformats.org/officeDocument/2006/relationships/slideLayout" Target="../slideLayouts/slideLayout12.xml"/><Relationship Id="rId6" Type="http://schemas.openxmlformats.org/officeDocument/2006/relationships/image" Target="../media/image76.emf"/><Relationship Id="rId5" Type="http://schemas.openxmlformats.org/officeDocument/2006/relationships/customXml" Target="../ink/ink5.xml"/><Relationship Id="rId4" Type="http://schemas.openxmlformats.org/officeDocument/2006/relationships/image" Target="../media/image75.emf"/></Relationships>
</file>

<file path=ppt/slides/_rels/slide116.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customXml" Target="../ink/ink7.xml"/><Relationship Id="rId7" Type="http://schemas.openxmlformats.org/officeDocument/2006/relationships/customXml" Target="../ink/ink9.xml"/><Relationship Id="rId2" Type="http://schemas.openxmlformats.org/officeDocument/2006/relationships/image" Target="../media/image63.png"/><Relationship Id="rId1" Type="http://schemas.openxmlformats.org/officeDocument/2006/relationships/slideLayout" Target="../slideLayouts/slideLayout12.xml"/><Relationship Id="rId6" Type="http://schemas.openxmlformats.org/officeDocument/2006/relationships/image" Target="../media/image80.emf"/><Relationship Id="rId5" Type="http://schemas.openxmlformats.org/officeDocument/2006/relationships/customXml" Target="../ink/ink8.xml"/><Relationship Id="rId4" Type="http://schemas.openxmlformats.org/officeDocument/2006/relationships/image" Target="../media/image79.emf"/></Relationships>
</file>

<file path=ppt/slides/_rels/slide117.xml.rels><?xml version="1.0" encoding="UTF-8" standalone="yes"?>
<Relationships xmlns="http://schemas.openxmlformats.org/package/2006/relationships"><Relationship Id="rId8" Type="http://schemas.openxmlformats.org/officeDocument/2006/relationships/image" Target="../media/image85.emf"/><Relationship Id="rId3" Type="http://schemas.openxmlformats.org/officeDocument/2006/relationships/customXml" Target="../ink/ink10.xml"/><Relationship Id="rId7" Type="http://schemas.openxmlformats.org/officeDocument/2006/relationships/customXml" Target="../ink/ink12.xml"/><Relationship Id="rId2" Type="http://schemas.openxmlformats.org/officeDocument/2006/relationships/image" Target="../media/image64.png"/><Relationship Id="rId1" Type="http://schemas.openxmlformats.org/officeDocument/2006/relationships/slideLayout" Target="../slideLayouts/slideLayout12.xml"/><Relationship Id="rId6" Type="http://schemas.openxmlformats.org/officeDocument/2006/relationships/image" Target="../media/image84.emf"/><Relationship Id="rId5" Type="http://schemas.openxmlformats.org/officeDocument/2006/relationships/customXml" Target="../ink/ink11.xml"/><Relationship Id="rId4" Type="http://schemas.openxmlformats.org/officeDocument/2006/relationships/image" Target="../media/image83.emf"/></Relationships>
</file>

<file path=ppt/slides/_rels/slide118.xml.rels><?xml version="1.0" encoding="UTF-8" standalone="yes"?>
<Relationships xmlns="http://schemas.openxmlformats.org/package/2006/relationships"><Relationship Id="rId3" Type="http://schemas.openxmlformats.org/officeDocument/2006/relationships/customXml" Target="../ink/ink13.xml"/><Relationship Id="rId2" Type="http://schemas.openxmlformats.org/officeDocument/2006/relationships/image" Target="../media/image65.png"/><Relationship Id="rId1" Type="http://schemas.openxmlformats.org/officeDocument/2006/relationships/slideLayout" Target="../slideLayouts/slideLayout12.xml"/><Relationship Id="rId6" Type="http://schemas.openxmlformats.org/officeDocument/2006/relationships/image" Target="../media/image88.emf"/><Relationship Id="rId5" Type="http://schemas.openxmlformats.org/officeDocument/2006/relationships/customXml" Target="../ink/ink14.xml"/><Relationship Id="rId4" Type="http://schemas.openxmlformats.org/officeDocument/2006/relationships/image" Target="../media/image87.emf"/></Relationships>
</file>

<file path=ppt/slides/_rels/slide119.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66.png"/><Relationship Id="rId1" Type="http://schemas.openxmlformats.org/officeDocument/2006/relationships/slideLayout" Target="../slideLayouts/slideLayout12.xml"/><Relationship Id="rId4" Type="http://schemas.openxmlformats.org/officeDocument/2006/relationships/image" Target="../media/image90.emf"/></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customXml" Target="../ink/ink16.xml"/><Relationship Id="rId2" Type="http://schemas.openxmlformats.org/officeDocument/2006/relationships/image" Target="../media/image67.png"/><Relationship Id="rId1" Type="http://schemas.openxmlformats.org/officeDocument/2006/relationships/slideLayout" Target="../slideLayouts/slideLayout12.xml"/><Relationship Id="rId6" Type="http://schemas.openxmlformats.org/officeDocument/2006/relationships/image" Target="../media/image93.emf"/><Relationship Id="rId5" Type="http://schemas.openxmlformats.org/officeDocument/2006/relationships/customXml" Target="../ink/ink17.xml"/><Relationship Id="rId4" Type="http://schemas.openxmlformats.org/officeDocument/2006/relationships/image" Target="../media/image92.emf"/></Relationships>
</file>

<file path=ppt/slides/_rels/slide121.xml.rels><?xml version="1.0" encoding="UTF-8" standalone="yes"?>
<Relationships xmlns="http://schemas.openxmlformats.org/package/2006/relationships"><Relationship Id="rId8" Type="http://schemas.openxmlformats.org/officeDocument/2006/relationships/image" Target="../media/image97.emf"/><Relationship Id="rId3" Type="http://schemas.openxmlformats.org/officeDocument/2006/relationships/customXml" Target="../ink/ink18.xml"/><Relationship Id="rId7" Type="http://schemas.openxmlformats.org/officeDocument/2006/relationships/customXml" Target="../ink/ink20.xml"/><Relationship Id="rId2" Type="http://schemas.openxmlformats.org/officeDocument/2006/relationships/image" Target="../media/image68.png"/><Relationship Id="rId1" Type="http://schemas.openxmlformats.org/officeDocument/2006/relationships/slideLayout" Target="../slideLayouts/slideLayout12.xml"/><Relationship Id="rId6" Type="http://schemas.openxmlformats.org/officeDocument/2006/relationships/image" Target="../media/image96.emf"/><Relationship Id="rId5" Type="http://schemas.openxmlformats.org/officeDocument/2006/relationships/customXml" Target="../ink/ink19.xml"/><Relationship Id="rId4" Type="http://schemas.openxmlformats.org/officeDocument/2006/relationships/image" Target="../media/image95.emf"/></Relationships>
</file>

<file path=ppt/slides/_rels/slide122.xml.rels><?xml version="1.0" encoding="UTF-8" standalone="yes"?>
<Relationships xmlns="http://schemas.openxmlformats.org/package/2006/relationships"><Relationship Id="rId8" Type="http://schemas.openxmlformats.org/officeDocument/2006/relationships/image" Target="../media/image101.emf"/><Relationship Id="rId3" Type="http://schemas.openxmlformats.org/officeDocument/2006/relationships/customXml" Target="../ink/ink21.xml"/><Relationship Id="rId7" Type="http://schemas.openxmlformats.org/officeDocument/2006/relationships/customXml" Target="../ink/ink23.xml"/><Relationship Id="rId12" Type="http://schemas.openxmlformats.org/officeDocument/2006/relationships/image" Target="../media/image103.emf"/><Relationship Id="rId2" Type="http://schemas.openxmlformats.org/officeDocument/2006/relationships/image" Target="../media/image69.png"/><Relationship Id="rId1" Type="http://schemas.openxmlformats.org/officeDocument/2006/relationships/slideLayout" Target="../slideLayouts/slideLayout12.xml"/><Relationship Id="rId6" Type="http://schemas.openxmlformats.org/officeDocument/2006/relationships/image" Target="../media/image100.emf"/><Relationship Id="rId11" Type="http://schemas.openxmlformats.org/officeDocument/2006/relationships/customXml" Target="../ink/ink25.xml"/><Relationship Id="rId5" Type="http://schemas.openxmlformats.org/officeDocument/2006/relationships/customXml" Target="../ink/ink22.xml"/><Relationship Id="rId10" Type="http://schemas.openxmlformats.org/officeDocument/2006/relationships/image" Target="../media/image102.emf"/><Relationship Id="rId4" Type="http://schemas.openxmlformats.org/officeDocument/2006/relationships/image" Target="../media/image99.emf"/><Relationship Id="rId9" Type="http://schemas.openxmlformats.org/officeDocument/2006/relationships/customXml" Target="../ink/ink24.xml"/></Relationships>
</file>

<file path=ppt/slides/_rels/slide123.xml.rels><?xml version="1.0" encoding="UTF-8" standalone="yes"?>
<Relationships xmlns="http://schemas.openxmlformats.org/package/2006/relationships"><Relationship Id="rId3" Type="http://schemas.openxmlformats.org/officeDocument/2006/relationships/customXml" Target="../ink/ink26.xml"/><Relationship Id="rId2" Type="http://schemas.openxmlformats.org/officeDocument/2006/relationships/image" Target="../media/image70.png"/><Relationship Id="rId1" Type="http://schemas.openxmlformats.org/officeDocument/2006/relationships/slideLayout" Target="../slideLayouts/slideLayout12.xml"/><Relationship Id="rId6" Type="http://schemas.openxmlformats.org/officeDocument/2006/relationships/image" Target="../media/image106.emf"/><Relationship Id="rId5" Type="http://schemas.openxmlformats.org/officeDocument/2006/relationships/customXml" Target="../ink/ink27.xml"/><Relationship Id="rId4" Type="http://schemas.openxmlformats.org/officeDocument/2006/relationships/image" Target="../media/image105.emf"/></Relationships>
</file>

<file path=ppt/slides/_rels/slide124.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image" Target="../media/image71.png"/><Relationship Id="rId1" Type="http://schemas.openxmlformats.org/officeDocument/2006/relationships/slideLayout" Target="../slideLayouts/slideLayout12.xml"/><Relationship Id="rId6" Type="http://schemas.openxmlformats.org/officeDocument/2006/relationships/image" Target="../media/image109.emf"/><Relationship Id="rId5" Type="http://schemas.openxmlformats.org/officeDocument/2006/relationships/customXml" Target="../ink/ink29.xml"/><Relationship Id="rId4" Type="http://schemas.openxmlformats.org/officeDocument/2006/relationships/image" Target="../media/image108.emf"/></Relationships>
</file>

<file path=ppt/slides/_rels/slide125.xml.rels><?xml version="1.0" encoding="UTF-8" standalone="yes"?>
<Relationships xmlns="http://schemas.openxmlformats.org/package/2006/relationships"><Relationship Id="rId3" Type="http://schemas.openxmlformats.org/officeDocument/2006/relationships/customXml" Target="../ink/ink30.xml"/><Relationship Id="rId2" Type="http://schemas.openxmlformats.org/officeDocument/2006/relationships/image" Target="../media/image72.png"/><Relationship Id="rId1" Type="http://schemas.openxmlformats.org/officeDocument/2006/relationships/slideLayout" Target="../slideLayouts/slideLayout12.xml"/><Relationship Id="rId4" Type="http://schemas.openxmlformats.org/officeDocument/2006/relationships/image" Target="../media/image111.emf"/></Relationships>
</file>

<file path=ppt/slides/_rels/slide126.xml.rels><?xml version="1.0" encoding="UTF-8" standalone="yes"?>
<Relationships xmlns="http://schemas.openxmlformats.org/package/2006/relationships"><Relationship Id="rId3" Type="http://schemas.openxmlformats.org/officeDocument/2006/relationships/customXml" Target="../ink/ink31.xml"/><Relationship Id="rId2" Type="http://schemas.openxmlformats.org/officeDocument/2006/relationships/image" Target="../media/image73.png"/><Relationship Id="rId1" Type="http://schemas.openxmlformats.org/officeDocument/2006/relationships/slideLayout" Target="../slideLayouts/slideLayout12.xml"/><Relationship Id="rId4" Type="http://schemas.openxmlformats.org/officeDocument/2006/relationships/image" Target="../media/image113.emf"/></Relationships>
</file>

<file path=ppt/slides/_rels/slide127.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image" Target="../media/image74.png"/><Relationship Id="rId1" Type="http://schemas.openxmlformats.org/officeDocument/2006/relationships/slideLayout" Target="../slideLayouts/slideLayout12.xml"/><Relationship Id="rId4" Type="http://schemas.openxmlformats.org/officeDocument/2006/relationships/image" Target="../media/image115.emf"/></Relationships>
</file>

<file path=ppt/slides/_rels/slide128.xml.rels><?xml version="1.0" encoding="UTF-8" standalone="yes"?>
<Relationships xmlns="http://schemas.openxmlformats.org/package/2006/relationships"><Relationship Id="rId3" Type="http://schemas.openxmlformats.org/officeDocument/2006/relationships/customXml" Target="../ink/ink33.xml"/><Relationship Id="rId2" Type="http://schemas.openxmlformats.org/officeDocument/2006/relationships/image" Target="../media/image75.png"/><Relationship Id="rId1" Type="http://schemas.openxmlformats.org/officeDocument/2006/relationships/slideLayout" Target="../slideLayouts/slideLayout12.xml"/><Relationship Id="rId4" Type="http://schemas.openxmlformats.org/officeDocument/2006/relationships/image" Target="../media/image117.emf"/></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1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13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13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1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9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isites.harvard.edu/fs/docs/icb.topic243261.files/%E4%B8%AD%E5%9C%8B%E6%AD%B7%E4%BB%A3%E4%BA%BA%E7%89%A9%E5%82%B3%E8%A8%98%E8%B3%87%E6%96%99%E5%BA%AB%E7%94%A8%E6%88%B6%E6%8C%87%E5%8D%97.pdf" TargetMode="External"/><Relationship Id="rId2" Type="http://schemas.openxmlformats.org/officeDocument/2006/relationships/hyperlink" Target="http://isites.harvard.edu/fs/docs/icb.topic243261.files/Users%20Guide%20110811.pdf"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isites.harvard.edu/icb/icb.do?keyword=k35201" TargetMode="External"/><Relationship Id="rId4" Type="http://schemas.openxmlformats.org/officeDocument/2006/relationships/hyperlink" Target="http://isites.harvard.edu/icb/icb.do?keyword=k16229&amp;pageid=icb.page76535"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hyperlink" Target="http://en.wikipedia.org/wiki/Specification_(technical_standard)" TargetMode="External"/><Relationship Id="rId3" Type="http://schemas.openxmlformats.org/officeDocument/2006/relationships/hyperlink" Target="http://en.wikipedia.org/wiki/Unix" TargetMode="External"/><Relationship Id="rId7" Type="http://schemas.openxmlformats.org/officeDocument/2006/relationships/hyperlink" Target="http://en.wikipedia.org/wiki/Compiler-compiler" TargetMode="External"/><Relationship Id="rId2" Type="http://schemas.openxmlformats.org/officeDocument/2006/relationships/hyperlink" Target="http://en.wikipedia.org/wiki/String_(computer_science)" TargetMode="External"/><Relationship Id="rId1" Type="http://schemas.openxmlformats.org/officeDocument/2006/relationships/slideLayout" Target="../slideLayouts/slideLayout2.xml"/><Relationship Id="rId6" Type="http://schemas.openxmlformats.org/officeDocument/2006/relationships/hyperlink" Target="http://en.wikipedia.org/wiki/Formal_language#Programming_languages" TargetMode="External"/><Relationship Id="rId5" Type="http://schemas.openxmlformats.org/officeDocument/2006/relationships/hyperlink" Target="http://en.wikipedia.org/wiki/Grep" TargetMode="External"/><Relationship Id="rId4" Type="http://schemas.openxmlformats.org/officeDocument/2006/relationships/hyperlink" Target="http://en.wikipedia.org/wiki/Ed_(text_editor)"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8.wmf"/><Relationship Id="rId5" Type="http://schemas.openxmlformats.org/officeDocument/2006/relationships/oleObject" Target="../embeddings/oleObject1.bin"/><Relationship Id="rId4" Type="http://schemas.openxmlformats.org/officeDocument/2006/relationships/image" Target="../media/image27.w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50825" y="1341438"/>
            <a:ext cx="8281988" cy="2519362"/>
          </a:xfrm>
        </p:spPr>
        <p:txBody>
          <a:bodyPr/>
          <a:lstStyle/>
          <a:p>
            <a:pPr eaLnBrk="1" hangingPunct="1"/>
            <a:r>
              <a:rPr lang="en-US" altLang="zh-CN" sz="4000" smtClean="0">
                <a:ea typeface="宋体" pitchFamily="2" charset="-122"/>
              </a:rPr>
              <a:t/>
            </a:r>
            <a:br>
              <a:rPr lang="en-US" altLang="zh-CN" sz="4000" smtClean="0">
                <a:ea typeface="宋体" pitchFamily="2" charset="-122"/>
              </a:rPr>
            </a:br>
            <a:r>
              <a:rPr lang="en-US" altLang="zh-CN" sz="4000" smtClean="0">
                <a:ea typeface="宋体" pitchFamily="2" charset="-122"/>
              </a:rPr>
              <a:t>The China Biographical Database </a:t>
            </a:r>
            <a:r>
              <a:rPr lang="en-US" altLang="en-US" sz="4000" smtClean="0"/>
              <a:t>CBDB</a:t>
            </a:r>
            <a:r>
              <a:rPr lang="en-US" altLang="zh-CN" sz="4000" smtClean="0">
                <a:ea typeface="宋体" pitchFamily="2" charset="-122"/>
              </a:rPr>
              <a:t/>
            </a:r>
            <a:br>
              <a:rPr lang="en-US" altLang="zh-CN" sz="4000" smtClean="0">
                <a:ea typeface="宋体" pitchFamily="2" charset="-122"/>
              </a:rPr>
            </a:br>
            <a:r>
              <a:rPr lang="zh-CN" altLang="en-US" sz="4000" smtClean="0">
                <a:ea typeface="宋体" pitchFamily="2" charset="-122"/>
              </a:rPr>
              <a:t>中國歷代人物資料庫</a:t>
            </a:r>
            <a:br>
              <a:rPr lang="zh-CN" altLang="en-US" sz="4000" smtClean="0">
                <a:ea typeface="宋体" pitchFamily="2" charset="-122"/>
              </a:rPr>
            </a:br>
            <a:endParaRPr lang="zh-CN" altLang="en-US" sz="4000" smtClean="0">
              <a:ea typeface="宋体" pitchFamily="2" charset="-122"/>
            </a:endParaRPr>
          </a:p>
        </p:txBody>
      </p:sp>
      <p:sp>
        <p:nvSpPr>
          <p:cNvPr id="2051" name="Rectangle 3"/>
          <p:cNvSpPr>
            <a:spLocks noGrp="1" noChangeArrowheads="1"/>
          </p:cNvSpPr>
          <p:nvPr>
            <p:ph type="subTitle" idx="1"/>
          </p:nvPr>
        </p:nvSpPr>
        <p:spPr>
          <a:xfrm>
            <a:off x="1403350" y="4076700"/>
            <a:ext cx="6400800" cy="1752600"/>
          </a:xfrm>
        </p:spPr>
        <p:txBody>
          <a:bodyPr/>
          <a:lstStyle/>
          <a:p>
            <a:pPr eaLnBrk="1" hangingPunct="1">
              <a:lnSpc>
                <a:spcPct val="80000"/>
              </a:lnSpc>
            </a:pPr>
            <a:r>
              <a:rPr lang="en-US" altLang="zh-CN" sz="2800" dirty="0" smtClean="0">
                <a:ea typeface="宋体" pitchFamily="2" charset="-122"/>
              </a:rPr>
              <a:t>2015/04</a:t>
            </a:r>
            <a:endParaRPr lang="en-US" altLang="zh-CN" sz="2800" dirty="0" smtClean="0">
              <a:ea typeface="宋体" pitchFamily="2" charset="-122"/>
            </a:endParaRPr>
          </a:p>
          <a:p>
            <a:pPr eaLnBrk="1" hangingPunct="1">
              <a:lnSpc>
                <a:spcPct val="80000"/>
              </a:lnSpc>
            </a:pPr>
            <a:r>
              <a:rPr lang="en-US" altLang="zh-CN" sz="2800" dirty="0" smtClean="0">
                <a:ea typeface="宋体" pitchFamily="2" charset="-122"/>
              </a:rPr>
              <a:t>Slides by Peter </a:t>
            </a:r>
            <a:r>
              <a:rPr lang="en-US" altLang="zh-CN" sz="2800" dirty="0" smtClean="0">
                <a:ea typeface="宋体" pitchFamily="2" charset="-122"/>
              </a:rPr>
              <a:t>K. Bol, </a:t>
            </a:r>
            <a:r>
              <a:rPr lang="en-US" altLang="zh-CN" sz="2800" dirty="0" smtClean="0">
                <a:ea typeface="宋体" pitchFamily="2" charset="-122"/>
              </a:rPr>
              <a:t>Michael </a:t>
            </a:r>
            <a:r>
              <a:rPr lang="en-US" altLang="zh-CN" sz="2800" dirty="0" smtClean="0">
                <a:ea typeface="宋体" pitchFamily="2" charset="-122"/>
              </a:rPr>
              <a:t>A. </a:t>
            </a:r>
            <a:r>
              <a:rPr lang="en-US" altLang="zh-CN" sz="2800" dirty="0">
                <a:ea typeface="宋体" pitchFamily="2" charset="-122"/>
              </a:rPr>
              <a:t>Fuller, Chen </a:t>
            </a:r>
            <a:r>
              <a:rPr lang="en-US" altLang="zh-CN" sz="2800" dirty="0" smtClean="0">
                <a:ea typeface="宋体" pitchFamily="2" charset="-122"/>
              </a:rPr>
              <a:t>Song</a:t>
            </a:r>
            <a:r>
              <a:rPr lang="en-US" altLang="zh-CN" sz="2800" dirty="0" smtClean="0">
                <a:ea typeface="宋体" pitchFamily="2" charset="-122"/>
              </a:rPr>
              <a:t>, and Wang </a:t>
            </a:r>
            <a:r>
              <a:rPr lang="en-US" altLang="zh-CN" sz="2800" dirty="0" err="1" smtClean="0">
                <a:ea typeface="宋体" pitchFamily="2" charset="-122"/>
              </a:rPr>
              <a:t>Hongsu</a:t>
            </a:r>
            <a:endParaRPr lang="en-US" altLang="zh-CN" sz="2800" dirty="0" smtClean="0">
              <a:ea typeface="宋体" pitchFamily="2" charset="-122"/>
            </a:endParaRPr>
          </a:p>
          <a:p>
            <a:pPr eaLnBrk="1" hangingPunct="1">
              <a:lnSpc>
                <a:spcPct val="80000"/>
              </a:lnSpc>
            </a:pPr>
            <a:r>
              <a:rPr lang="en-US" altLang="zh-CN" sz="2800" dirty="0" smtClean="0">
                <a:ea typeface="宋体" pitchFamily="2" charset="-122"/>
              </a:rPr>
              <a:t>© </a:t>
            </a:r>
            <a:r>
              <a:rPr lang="en-US" altLang="zh-CN" sz="2800" dirty="0" smtClean="0">
                <a:ea typeface="宋体" pitchFamily="2" charset="-122"/>
              </a:rPr>
              <a:t>China Biographical Database </a:t>
            </a:r>
            <a:endParaRPr lang="en-US" altLang="en-US" sz="2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p:txBody>
          <a:bodyPr/>
          <a:lstStyle/>
          <a:p>
            <a:pPr eaLnBrk="1" hangingPunct="1"/>
            <a:r>
              <a:rPr lang="en-US" altLang="zh-CN" sz="4000" smtClean="0">
                <a:ea typeface="宋体" pitchFamily="2" charset="-122"/>
              </a:rPr>
              <a:t>Collaborations</a:t>
            </a:r>
            <a:br>
              <a:rPr lang="en-US" altLang="zh-CN" sz="4000" smtClean="0">
                <a:ea typeface="宋体" pitchFamily="2" charset="-122"/>
              </a:rPr>
            </a:br>
            <a:r>
              <a:rPr lang="en-US" altLang="zh-CN" sz="4000" smtClean="0">
                <a:ea typeface="宋体" pitchFamily="2" charset="-122"/>
              </a:rPr>
              <a:t/>
            </a:r>
            <a:br>
              <a:rPr lang="en-US" altLang="zh-CN" sz="4000" smtClean="0">
                <a:ea typeface="宋体" pitchFamily="2" charset="-122"/>
              </a:rPr>
            </a:br>
            <a:r>
              <a:rPr lang="zh-CN" altLang="en-US" sz="4000" smtClean="0">
                <a:ea typeface="宋体" pitchFamily="2" charset="-122"/>
              </a:rPr>
              <a:t>與</a:t>
            </a:r>
            <a:r>
              <a:rPr lang="en-US" altLang="zh-CN" sz="4000" smtClean="0">
                <a:ea typeface="宋体" pitchFamily="2" charset="-122"/>
              </a:rPr>
              <a:t>CBDB</a:t>
            </a:r>
            <a:r>
              <a:rPr lang="zh-CN" altLang="en-US" sz="4000" smtClean="0">
                <a:ea typeface="宋体" pitchFamily="2" charset="-122"/>
              </a:rPr>
              <a:t>合作網上數據庫</a:t>
            </a:r>
          </a:p>
        </p:txBody>
      </p:sp>
      <p:sp>
        <p:nvSpPr>
          <p:cNvPr id="17411" name="Rectangle 4"/>
          <p:cNvSpPr>
            <a:spLocks noGrp="1" noChangeArrowheads="1"/>
          </p:cNvSpPr>
          <p:nvPr>
            <p:ph type="subTitle" idx="1"/>
          </p:nvPr>
        </p:nvSpPr>
        <p:spPr/>
        <p:txBody>
          <a:bodyPr/>
          <a:lstStyle/>
          <a:p>
            <a:pPr eaLnBrk="1" hangingPunct="1"/>
            <a:endParaRPr lang="en-US" altLang="en-US" smtClean="0"/>
          </a:p>
        </p:txBody>
      </p:sp>
    </p:spTree>
    <p:extLst>
      <p:ext uri="{BB962C8B-B14F-4D97-AF65-F5344CB8AC3E}">
        <p14:creationId xmlns:p14="http://schemas.microsoft.com/office/powerpoint/2010/main" val="95613863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28600"/>
            <a:ext cx="9144000" cy="6502400"/>
          </a:xfrm>
        </p:spPr>
      </p:pic>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1077 liangzhe comm tax 0508"/>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52400" y="41275"/>
            <a:ext cx="8839200" cy="6788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5983288" cy="6858000"/>
          </a:xfrm>
        </p:spPr>
      </p:pic>
      <p:sp>
        <p:nvSpPr>
          <p:cNvPr id="107523" name="Text Box 3"/>
          <p:cNvSpPr txBox="1">
            <a:spLocks noChangeArrowheads="1"/>
          </p:cNvSpPr>
          <p:nvPr/>
        </p:nvSpPr>
        <p:spPr bwMode="auto">
          <a:xfrm>
            <a:off x="6019800" y="620713"/>
            <a:ext cx="3124200" cy="350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sz="2800" b="0" u="sng"/>
              <a:t>Commercial</a:t>
            </a:r>
            <a:r>
              <a:rPr lang="en-US" altLang="en-US" sz="2800" b="0"/>
              <a:t> Tax Quotas</a:t>
            </a:r>
          </a:p>
          <a:p>
            <a:pPr eaLnBrk="1" hangingPunct="1">
              <a:spcBef>
                <a:spcPct val="50000"/>
              </a:spcBef>
            </a:pPr>
            <a:r>
              <a:rPr lang="en-US" altLang="en-US" sz="2800" b="0"/>
              <a:t>Civil Service Exam degrees</a:t>
            </a:r>
          </a:p>
          <a:p>
            <a:pPr eaLnBrk="1" hangingPunct="1">
              <a:spcBef>
                <a:spcPct val="50000"/>
              </a:spcBef>
            </a:pPr>
            <a:r>
              <a:rPr lang="en-US" altLang="en-US" sz="2800" b="0"/>
              <a:t>Associates of leading Neo-Confucians</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Online inputting</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38728621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pic>
        <p:nvPicPr>
          <p:cNvPr id="1126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857250"/>
            <a:ext cx="13716000" cy="857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44" name="Oval 4"/>
          <p:cNvSpPr>
            <a:spLocks noChangeArrowheads="1"/>
          </p:cNvSpPr>
          <p:nvPr/>
        </p:nvSpPr>
        <p:spPr bwMode="auto">
          <a:xfrm>
            <a:off x="1116013" y="2997200"/>
            <a:ext cx="576262" cy="43180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p:nvPr>
        </p:nvSpPr>
        <p:spPr>
          <a:xfrm>
            <a:off x="0" y="0"/>
            <a:ext cx="9144000" cy="6858000"/>
          </a:xfrm>
        </p:spPr>
        <p:txBody>
          <a:bodyPr/>
          <a:lstStyle/>
          <a:p>
            <a:pPr eaLnBrk="1" hangingPunct="1"/>
            <a:endParaRPr lang="en-US" altLang="en-US" smtClean="0"/>
          </a:p>
        </p:txBody>
      </p:sp>
      <p:pic>
        <p:nvPicPr>
          <p:cNvPr id="1136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857250"/>
            <a:ext cx="13716000" cy="857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1484313"/>
            <a:ext cx="9144000" cy="2160587"/>
          </a:xfrm>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8964613" cy="6858000"/>
          </a:xfrm>
        </p:spPr>
      </p:pic>
    </p:spTree>
    <p:extLst>
      <p:ext uri="{BB962C8B-B14F-4D97-AF65-F5344CB8AC3E}">
        <p14:creationId xmlns:p14="http://schemas.microsoft.com/office/powerpoint/2010/main" val="177926115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07950" y="188913"/>
            <a:ext cx="9144000" cy="6858000"/>
          </a:xfrm>
        </p:spPr>
      </p:pic>
      <p:sp>
        <p:nvSpPr>
          <p:cNvPr id="117763" name="Oval 3"/>
          <p:cNvSpPr>
            <a:spLocks noChangeArrowheads="1"/>
          </p:cNvSpPr>
          <p:nvPr/>
        </p:nvSpPr>
        <p:spPr bwMode="auto">
          <a:xfrm>
            <a:off x="2771775" y="3213100"/>
            <a:ext cx="1439863" cy="64770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64" name="Oval 4"/>
          <p:cNvSpPr>
            <a:spLocks noChangeArrowheads="1"/>
          </p:cNvSpPr>
          <p:nvPr/>
        </p:nvSpPr>
        <p:spPr bwMode="auto">
          <a:xfrm>
            <a:off x="5292725" y="2781300"/>
            <a:ext cx="1439863" cy="64770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569913"/>
            <a:ext cx="9144000" cy="5716587"/>
          </a:xfrm>
          <a:noFill/>
        </p:spPr>
      </p:pic>
      <p:sp>
        <p:nvSpPr>
          <p:cNvPr id="118787" name="Text Box 3"/>
          <p:cNvSpPr txBox="1">
            <a:spLocks noChangeArrowheads="1"/>
          </p:cNvSpPr>
          <p:nvPr/>
        </p:nvSpPr>
        <p:spPr bwMode="auto">
          <a:xfrm>
            <a:off x="6516688" y="1700213"/>
            <a:ext cx="244792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sz="2800" b="0" dirty="0" smtClean="0"/>
              <a:t>to </a:t>
            </a:r>
            <a:r>
              <a:rPr lang="en-US" altLang="en-US" sz="2800" b="0" dirty="0"/>
              <a:t>open code tables</a:t>
            </a:r>
          </a:p>
        </p:txBody>
      </p:sp>
      <p:sp>
        <p:nvSpPr>
          <p:cNvPr id="118788" name="Line 4"/>
          <p:cNvSpPr>
            <a:spLocks noChangeShapeType="1"/>
          </p:cNvSpPr>
          <p:nvPr/>
        </p:nvSpPr>
        <p:spPr bwMode="auto">
          <a:xfrm flipH="1">
            <a:off x="3924300" y="2852738"/>
            <a:ext cx="2592388" cy="9366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789" name="Line 5"/>
          <p:cNvSpPr>
            <a:spLocks noChangeShapeType="1"/>
          </p:cNvSpPr>
          <p:nvPr/>
        </p:nvSpPr>
        <p:spPr bwMode="auto">
          <a:xfrm flipH="1">
            <a:off x="4284663" y="2852738"/>
            <a:ext cx="2303462" cy="12239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790" name="Line 6"/>
          <p:cNvSpPr>
            <a:spLocks noChangeShapeType="1"/>
          </p:cNvSpPr>
          <p:nvPr/>
        </p:nvSpPr>
        <p:spPr bwMode="auto">
          <a:xfrm flipH="1">
            <a:off x="4427538" y="2852738"/>
            <a:ext cx="2160587" cy="1584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791" name="Line 7"/>
          <p:cNvSpPr>
            <a:spLocks noChangeShapeType="1"/>
          </p:cNvSpPr>
          <p:nvPr/>
        </p:nvSpPr>
        <p:spPr bwMode="auto">
          <a:xfrm flipH="1">
            <a:off x="4572000" y="2852738"/>
            <a:ext cx="2087563" cy="19446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Online query system</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79323594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solidFill>
            <a:srgbClr val="03F309"/>
          </a:solidFill>
        </p:spPr>
      </p:pic>
      <p:sp>
        <p:nvSpPr>
          <p:cNvPr id="119811" name="Text Box 4"/>
          <p:cNvSpPr txBox="1">
            <a:spLocks noChangeArrowheads="1"/>
          </p:cNvSpPr>
          <p:nvPr/>
        </p:nvSpPr>
        <p:spPr bwMode="auto">
          <a:xfrm>
            <a:off x="5651500" y="4724400"/>
            <a:ext cx="3168650" cy="946150"/>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sz="2800" b="0">
                <a:solidFill>
                  <a:srgbClr val="D60093"/>
                </a:solidFill>
              </a:rPr>
              <a:t>CBDB online uses faceted search</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53251" name="Ink 3"/>
              <p14:cNvContentPartPr>
                <a14:cpLocks xmlns:a14="http://schemas.microsoft.com/office/drawing/2010/main" noRot="1" noChangeAspect="1" noEditPoints="1" noChangeArrowheads="1" noChangeShapeType="1"/>
              </p14:cNvContentPartPr>
              <p14:nvPr/>
            </p14:nvContentPartPr>
            <p14:xfrm>
              <a:off x="1006475" y="2125663"/>
              <a:ext cx="808038" cy="69850"/>
            </p14:xfrm>
          </p:contentPart>
        </mc:Choice>
        <mc:Fallback xmlns="">
          <p:pic>
            <p:nvPicPr>
              <p:cNvPr id="53251" name="Ink 3"/>
              <p:cNvPicPr>
                <a:picLocks noRot="1" noChangeAspect="1" noEditPoints="1" noChangeArrowheads="1" noChangeShapeType="1"/>
              </p:cNvPicPr>
              <p:nvPr/>
            </p:nvPicPr>
            <p:blipFill>
              <a:blip r:embed="rId4"/>
              <a:stretch>
                <a:fillRect/>
              </a:stretch>
            </p:blipFill>
            <p:spPr>
              <a:xfrm>
                <a:off x="978041" y="2009974"/>
                <a:ext cx="864907" cy="30086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3252" name="Ink 4"/>
              <p14:cNvContentPartPr>
                <a14:cpLocks xmlns:a14="http://schemas.microsoft.com/office/drawing/2010/main" noRot="1" noChangeAspect="1" noEditPoints="1" noChangeArrowheads="1" noChangeShapeType="1"/>
              </p14:cNvContentPartPr>
              <p14:nvPr/>
            </p14:nvContentPartPr>
            <p14:xfrm>
              <a:off x="212725" y="2735263"/>
              <a:ext cx="908050" cy="114300"/>
            </p14:xfrm>
          </p:contentPart>
        </mc:Choice>
        <mc:Fallback xmlns="">
          <p:pic>
            <p:nvPicPr>
              <p:cNvPr id="53252" name="Ink 4"/>
              <p:cNvPicPr>
                <a:picLocks noRot="1" noChangeAspect="1" noEditPoints="1" noChangeArrowheads="1" noChangeShapeType="1"/>
              </p:cNvPicPr>
              <p:nvPr/>
            </p:nvPicPr>
            <p:blipFill>
              <a:blip r:embed="rId6"/>
              <a:stretch>
                <a:fillRect/>
              </a:stretch>
            </p:blipFill>
            <p:spPr>
              <a:xfrm>
                <a:off x="184168" y="2622738"/>
                <a:ext cx="965165" cy="33970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3253" name="Ink 5"/>
              <p14:cNvContentPartPr>
                <a14:cpLocks xmlns:a14="http://schemas.microsoft.com/office/drawing/2010/main" noRot="1" noChangeAspect="1" noEditPoints="1" noChangeArrowheads="1" noChangeShapeType="1"/>
              </p14:cNvContentPartPr>
              <p14:nvPr/>
            </p14:nvContentPartPr>
            <p14:xfrm>
              <a:off x="3222625" y="2598738"/>
              <a:ext cx="938213" cy="84137"/>
            </p14:xfrm>
          </p:contentPart>
        </mc:Choice>
        <mc:Fallback xmlns="">
          <p:pic>
            <p:nvPicPr>
              <p:cNvPr id="53253" name="Ink 5"/>
              <p:cNvPicPr>
                <a:picLocks noRot="1" noChangeAspect="1" noEditPoints="1" noChangeArrowheads="1" noChangeShapeType="1"/>
              </p:cNvPicPr>
              <p:nvPr/>
            </p:nvPicPr>
            <p:blipFill>
              <a:blip r:embed="rId8"/>
              <a:stretch>
                <a:fillRect/>
              </a:stretch>
            </p:blipFill>
            <p:spPr>
              <a:xfrm>
                <a:off x="3194172" y="2484885"/>
                <a:ext cx="995118" cy="311486"/>
              </a:xfrm>
              <a:prstGeom prst="rect">
                <a:avLst/>
              </a:prstGeom>
            </p:spPr>
          </p:pic>
        </mc:Fallback>
      </mc:AlternateContent>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54275" name="Ink 3"/>
              <p14:cNvContentPartPr>
                <a14:cpLocks xmlns:a14="http://schemas.microsoft.com/office/drawing/2010/main" noRot="1" noChangeAspect="1" noEditPoints="1" noChangeArrowheads="1" noChangeShapeType="1"/>
              </p14:cNvContentPartPr>
              <p14:nvPr/>
            </p14:nvContentPartPr>
            <p14:xfrm>
              <a:off x="974725" y="2133600"/>
              <a:ext cx="611188" cy="38100"/>
            </p14:xfrm>
          </p:contentPart>
        </mc:Choice>
        <mc:Fallback xmlns="">
          <p:pic>
            <p:nvPicPr>
              <p:cNvPr id="54275" name="Ink 3"/>
              <p:cNvPicPr>
                <a:picLocks noRot="1" noChangeAspect="1" noEditPoints="1" noChangeArrowheads="1" noChangeShapeType="1"/>
              </p:cNvPicPr>
              <p:nvPr/>
            </p:nvPicPr>
            <p:blipFill>
              <a:blip r:embed="rId4"/>
              <a:stretch>
                <a:fillRect/>
              </a:stretch>
            </p:blipFill>
            <p:spPr>
              <a:xfrm>
                <a:off x="946239" y="2019659"/>
                <a:ext cx="668160" cy="26634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4276" name="Ink 4"/>
              <p14:cNvContentPartPr>
                <a14:cpLocks xmlns:a14="http://schemas.microsoft.com/office/drawing/2010/main" noRot="1" noChangeAspect="1" noEditPoints="1" noChangeArrowheads="1" noChangeShapeType="1"/>
              </p14:cNvContentPartPr>
              <p14:nvPr/>
            </p14:nvContentPartPr>
            <p14:xfrm>
              <a:off x="457200" y="3200400"/>
              <a:ext cx="854075" cy="46038"/>
            </p14:xfrm>
          </p:contentPart>
        </mc:Choice>
        <mc:Fallback xmlns="">
          <p:pic>
            <p:nvPicPr>
              <p:cNvPr id="54276" name="Ink 4"/>
              <p:cNvPicPr>
                <a:picLocks noRot="1" noChangeAspect="1" noEditPoints="1" noChangeArrowheads="1" noChangeShapeType="1"/>
              </p:cNvPicPr>
              <p:nvPr/>
            </p:nvPicPr>
            <p:blipFill>
              <a:blip r:embed="rId6"/>
              <a:stretch>
                <a:fillRect/>
              </a:stretch>
            </p:blipFill>
            <p:spPr>
              <a:xfrm>
                <a:off x="428755" y="3104713"/>
                <a:ext cx="910965" cy="23711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4277" name="Ink 5"/>
              <p14:cNvContentPartPr>
                <a14:cpLocks xmlns:a14="http://schemas.microsoft.com/office/drawing/2010/main" noRot="1" noChangeAspect="1" noEditPoints="1" noChangeArrowheads="1" noChangeShapeType="1"/>
              </p14:cNvContentPartPr>
              <p14:nvPr/>
            </p14:nvContentPartPr>
            <p14:xfrm>
              <a:off x="4191000" y="2362200"/>
              <a:ext cx="388938" cy="23813"/>
            </p14:xfrm>
          </p:contentPart>
        </mc:Choice>
        <mc:Fallback xmlns="">
          <p:pic>
            <p:nvPicPr>
              <p:cNvPr id="54277" name="Ink 5"/>
              <p:cNvPicPr>
                <a:picLocks noRot="1" noChangeAspect="1" noEditPoints="1" noChangeArrowheads="1" noChangeShapeType="1"/>
              </p:cNvPicPr>
              <p:nvPr/>
            </p:nvPicPr>
            <p:blipFill>
              <a:blip r:embed="rId8"/>
              <a:stretch>
                <a:fillRect/>
              </a:stretch>
            </p:blipFill>
            <p:spPr>
              <a:xfrm>
                <a:off x="4162550" y="2243879"/>
                <a:ext cx="445838" cy="260083"/>
              </a:xfrm>
              <a:prstGeom prst="rect">
                <a:avLst/>
              </a:prstGeom>
            </p:spPr>
          </p:pic>
        </mc:Fallback>
      </mc:AlternateContent>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55299" name="Ink 3"/>
              <p14:cNvContentPartPr>
                <a14:cpLocks xmlns:a14="http://schemas.microsoft.com/office/drawing/2010/main" noRot="1" noChangeAspect="1" noEditPoints="1" noChangeArrowheads="1" noChangeShapeType="1"/>
              </p14:cNvContentPartPr>
              <p14:nvPr/>
            </p14:nvContentPartPr>
            <p14:xfrm>
              <a:off x="182563" y="3176588"/>
              <a:ext cx="366712" cy="107950"/>
            </p14:xfrm>
          </p:contentPart>
        </mc:Choice>
        <mc:Fallback xmlns="">
          <p:pic>
            <p:nvPicPr>
              <p:cNvPr id="55299" name="Ink 3"/>
              <p:cNvPicPr>
                <a:picLocks noRot="1" noChangeAspect="1" noEditPoints="1" noChangeArrowheads="1" noChangeShapeType="1"/>
              </p:cNvPicPr>
              <p:nvPr/>
            </p:nvPicPr>
            <p:blipFill>
              <a:blip r:embed="rId4"/>
              <a:stretch>
                <a:fillRect/>
              </a:stretch>
            </p:blipFill>
            <p:spPr>
              <a:xfrm>
                <a:off x="154077" y="3061755"/>
                <a:ext cx="423684" cy="337978"/>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5300" name="Ink 4"/>
              <p14:cNvContentPartPr>
                <a14:cpLocks xmlns:a14="http://schemas.microsoft.com/office/drawing/2010/main" noRot="1" noChangeAspect="1" noEditPoints="1" noChangeArrowheads="1" noChangeShapeType="1"/>
              </p14:cNvContentPartPr>
              <p14:nvPr/>
            </p14:nvContentPartPr>
            <p14:xfrm>
              <a:off x="2903538" y="4945063"/>
              <a:ext cx="1341437" cy="146050"/>
            </p14:xfrm>
          </p:contentPart>
        </mc:Choice>
        <mc:Fallback xmlns="">
          <p:pic>
            <p:nvPicPr>
              <p:cNvPr id="55300" name="Ink 4"/>
              <p:cNvPicPr>
                <a:picLocks noRot="1" noChangeAspect="1" noEditPoints="1" noChangeArrowheads="1" noChangeShapeType="1"/>
              </p:cNvPicPr>
              <p:nvPr/>
            </p:nvPicPr>
            <p:blipFill>
              <a:blip r:embed="rId6"/>
              <a:stretch>
                <a:fillRect/>
              </a:stretch>
            </p:blipFill>
            <p:spPr>
              <a:xfrm>
                <a:off x="2875104" y="4829818"/>
                <a:ext cx="1398305" cy="37654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5301" name="Ink 5"/>
              <p14:cNvContentPartPr>
                <a14:cpLocks xmlns:a14="http://schemas.microsoft.com/office/drawing/2010/main" noRot="1" noChangeAspect="1" noEditPoints="1" noChangeArrowheads="1" noChangeShapeType="1"/>
              </p14:cNvContentPartPr>
              <p14:nvPr/>
            </p14:nvContentPartPr>
            <p14:xfrm>
              <a:off x="1036638" y="1425575"/>
              <a:ext cx="579437" cy="22225"/>
            </p14:xfrm>
          </p:contentPart>
        </mc:Choice>
        <mc:Fallback xmlns="">
          <p:pic>
            <p:nvPicPr>
              <p:cNvPr id="55301" name="Ink 5"/>
              <p:cNvPicPr>
                <a:picLocks noRot="1" noChangeAspect="1" noEditPoints="1" noChangeArrowheads="1" noChangeShapeType="1"/>
              </p:cNvPicPr>
              <p:nvPr/>
            </p:nvPicPr>
            <p:blipFill>
              <a:blip r:embed="rId8"/>
              <a:stretch>
                <a:fillRect/>
              </a:stretch>
            </p:blipFill>
            <p:spPr>
              <a:xfrm>
                <a:off x="1008188" y="1339656"/>
                <a:ext cx="636336" cy="194062"/>
              </a:xfrm>
              <a:prstGeom prst="rect">
                <a:avLst/>
              </a:prstGeom>
            </p:spPr>
          </p:pic>
        </mc:Fallback>
      </mc:AlternateContent>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476250"/>
            <a:ext cx="9144000" cy="5716588"/>
          </a:xfrm>
          <a:noFill/>
        </p:spPr>
      </p:pic>
      <p:sp>
        <p:nvSpPr>
          <p:cNvPr id="123907" name="Oval 3"/>
          <p:cNvSpPr>
            <a:spLocks noChangeArrowheads="1"/>
          </p:cNvSpPr>
          <p:nvPr/>
        </p:nvSpPr>
        <p:spPr bwMode="auto">
          <a:xfrm>
            <a:off x="3419475" y="2133600"/>
            <a:ext cx="1150938" cy="720725"/>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mc:AlternateContent xmlns:mc="http://schemas.openxmlformats.org/markup-compatibility/2006" xmlns:p14="http://schemas.microsoft.com/office/powerpoint/2010/main">
        <mc:Choice Requires="p14">
          <p:contentPart p14:bwMode="auto" r:id="rId3">
            <p14:nvContentPartPr>
              <p14:cNvPr id="56324" name="Ink 4"/>
              <p14:cNvContentPartPr>
                <a14:cpLocks xmlns:a14="http://schemas.microsoft.com/office/drawing/2010/main" noRot="1" noChangeAspect="1" noEditPoints="1" noChangeArrowheads="1" noChangeShapeType="1"/>
              </p14:cNvContentPartPr>
              <p14:nvPr/>
            </p14:nvContentPartPr>
            <p14:xfrm>
              <a:off x="998538" y="2408238"/>
              <a:ext cx="549275" cy="15875"/>
            </p14:xfrm>
          </p:contentPart>
        </mc:Choice>
        <mc:Fallback xmlns="">
          <p:pic>
            <p:nvPicPr>
              <p:cNvPr id="56324" name="Ink 4"/>
              <p:cNvPicPr>
                <a:picLocks noRot="1" noChangeAspect="1" noEditPoints="1" noChangeArrowheads="1" noChangeShapeType="1"/>
              </p:cNvPicPr>
              <p:nvPr/>
            </p:nvPicPr>
            <p:blipFill>
              <a:blip r:embed="rId4"/>
              <a:stretch>
                <a:fillRect/>
              </a:stretch>
            </p:blipFill>
            <p:spPr>
              <a:xfrm>
                <a:off x="970084" y="2324100"/>
                <a:ext cx="606183" cy="18415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6325" name="Ink 5"/>
              <p14:cNvContentPartPr>
                <a14:cpLocks xmlns:a14="http://schemas.microsoft.com/office/drawing/2010/main" noRot="1" noChangeAspect="1" noEditPoints="1" noChangeArrowheads="1" noChangeShapeType="1"/>
              </p14:cNvContentPartPr>
              <p14:nvPr/>
            </p14:nvContentPartPr>
            <p14:xfrm>
              <a:off x="525463" y="3848100"/>
              <a:ext cx="1250950" cy="84138"/>
            </p14:xfrm>
          </p:contentPart>
        </mc:Choice>
        <mc:Fallback xmlns="">
          <p:pic>
            <p:nvPicPr>
              <p:cNvPr id="56325" name="Ink 5"/>
              <p:cNvPicPr>
                <a:picLocks noRot="1" noChangeAspect="1" noEditPoints="1" noChangeArrowheads="1" noChangeShapeType="1"/>
              </p:cNvPicPr>
              <p:nvPr/>
            </p:nvPicPr>
            <p:blipFill>
              <a:blip r:embed="rId6"/>
              <a:stretch>
                <a:fillRect/>
              </a:stretch>
            </p:blipFill>
            <p:spPr>
              <a:xfrm>
                <a:off x="497008" y="3739678"/>
                <a:ext cx="1307860" cy="30132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6326" name="Ink 6"/>
              <p14:cNvContentPartPr>
                <a14:cpLocks xmlns:a14="http://schemas.microsoft.com/office/drawing/2010/main" noRot="1" noChangeAspect="1" noEditPoints="1" noChangeArrowheads="1" noChangeShapeType="1"/>
              </p14:cNvContentPartPr>
              <p14:nvPr/>
            </p14:nvContentPartPr>
            <p14:xfrm>
              <a:off x="168275" y="3268663"/>
              <a:ext cx="1150938" cy="53975"/>
            </p14:xfrm>
          </p:contentPart>
        </mc:Choice>
        <mc:Fallback xmlns="">
          <p:pic>
            <p:nvPicPr>
              <p:cNvPr id="56326" name="Ink 6"/>
              <p:cNvPicPr>
                <a:picLocks noRot="1" noChangeAspect="1" noEditPoints="1" noChangeArrowheads="1" noChangeShapeType="1"/>
              </p:cNvPicPr>
              <p:nvPr/>
            </p:nvPicPr>
            <p:blipFill>
              <a:blip r:embed="rId8"/>
              <a:stretch>
                <a:fillRect/>
              </a:stretch>
            </p:blipFill>
            <p:spPr>
              <a:xfrm>
                <a:off x="139835" y="3156832"/>
                <a:ext cx="1207819" cy="277989"/>
              </a:xfrm>
              <a:prstGeom prst="rect">
                <a:avLst/>
              </a:prstGeom>
            </p:spPr>
          </p:pic>
        </mc:Fallback>
      </mc:AlternateContent>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124931" name="Oval 3"/>
          <p:cNvSpPr>
            <a:spLocks noChangeArrowheads="1"/>
          </p:cNvSpPr>
          <p:nvPr/>
        </p:nvSpPr>
        <p:spPr bwMode="auto">
          <a:xfrm>
            <a:off x="0" y="2492375"/>
            <a:ext cx="1150938" cy="720725"/>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mc:AlternateContent xmlns:mc="http://schemas.openxmlformats.org/markup-compatibility/2006" xmlns:p14="http://schemas.microsoft.com/office/powerpoint/2010/main">
        <mc:Choice Requires="p14">
          <p:contentPart p14:bwMode="auto" r:id="rId3">
            <p14:nvContentPartPr>
              <p14:cNvPr id="57348" name="Ink 4"/>
              <p14:cNvContentPartPr>
                <a14:cpLocks xmlns:a14="http://schemas.microsoft.com/office/drawing/2010/main" noRot="1" noChangeAspect="1" noEditPoints="1" noChangeArrowheads="1" noChangeShapeType="1"/>
              </p14:cNvContentPartPr>
              <p14:nvPr/>
            </p14:nvContentPartPr>
            <p14:xfrm>
              <a:off x="174625" y="2689225"/>
              <a:ext cx="534988" cy="61913"/>
            </p14:xfrm>
          </p:contentPart>
        </mc:Choice>
        <mc:Fallback xmlns="">
          <p:pic>
            <p:nvPicPr>
              <p:cNvPr id="57348" name="Ink 4"/>
              <p:cNvPicPr>
                <a:picLocks noRot="1" noChangeAspect="1" noEditPoints="1" noChangeArrowheads="1" noChangeShapeType="1"/>
              </p:cNvPicPr>
              <p:nvPr/>
            </p:nvPicPr>
            <p:blipFill>
              <a:blip r:embed="rId4"/>
              <a:stretch>
                <a:fillRect/>
              </a:stretch>
            </p:blipFill>
            <p:spPr>
              <a:xfrm>
                <a:off x="146107" y="2578964"/>
                <a:ext cx="592025" cy="28278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7349" name="Ink 5"/>
              <p14:cNvContentPartPr>
                <a14:cpLocks xmlns:a14="http://schemas.microsoft.com/office/drawing/2010/main" noRot="1" noChangeAspect="1" noEditPoints="1" noChangeArrowheads="1" noChangeShapeType="1"/>
              </p14:cNvContentPartPr>
              <p14:nvPr/>
            </p14:nvContentPartPr>
            <p14:xfrm>
              <a:off x="114300" y="2895600"/>
              <a:ext cx="854075" cy="84138"/>
            </p14:xfrm>
          </p:contentPart>
        </mc:Choice>
        <mc:Fallback xmlns="">
          <p:pic>
            <p:nvPicPr>
              <p:cNvPr id="57349" name="Ink 5"/>
              <p:cNvPicPr>
                <a:picLocks noRot="1" noChangeAspect="1" noEditPoints="1" noChangeArrowheads="1" noChangeShapeType="1"/>
              </p:cNvPicPr>
              <p:nvPr/>
            </p:nvPicPr>
            <p:blipFill>
              <a:blip r:embed="rId6"/>
              <a:stretch>
                <a:fillRect/>
              </a:stretch>
            </p:blipFill>
            <p:spPr>
              <a:xfrm>
                <a:off x="85831" y="2781259"/>
                <a:ext cx="911013" cy="312461"/>
              </a:xfrm>
              <a:prstGeom prst="rect">
                <a:avLst/>
              </a:prstGeom>
            </p:spPr>
          </p:pic>
        </mc:Fallback>
      </mc:AlternateContent>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125955" name="Oval 3"/>
          <p:cNvSpPr>
            <a:spLocks noChangeArrowheads="1"/>
          </p:cNvSpPr>
          <p:nvPr/>
        </p:nvSpPr>
        <p:spPr bwMode="auto">
          <a:xfrm>
            <a:off x="4787900" y="1916113"/>
            <a:ext cx="2016125" cy="720725"/>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mc:AlternateContent xmlns:mc="http://schemas.openxmlformats.org/markup-compatibility/2006" xmlns:p14="http://schemas.microsoft.com/office/powerpoint/2010/main">
        <mc:Choice Requires="p14">
          <p:contentPart p14:bwMode="auto" r:id="rId3">
            <p14:nvContentPartPr>
              <p14:cNvPr id="58372" name="Ink 4"/>
              <p14:cNvContentPartPr>
                <a14:cpLocks xmlns:a14="http://schemas.microsoft.com/office/drawing/2010/main" noRot="1" noChangeAspect="1" noEditPoints="1" noChangeArrowheads="1" noChangeShapeType="1"/>
              </p14:cNvContentPartPr>
              <p14:nvPr/>
            </p14:nvContentPartPr>
            <p14:xfrm>
              <a:off x="92075" y="2789238"/>
              <a:ext cx="906463" cy="136525"/>
            </p14:xfrm>
          </p:contentPart>
        </mc:Choice>
        <mc:Fallback xmlns="">
          <p:pic>
            <p:nvPicPr>
              <p:cNvPr id="58372" name="Ink 4"/>
              <p:cNvPicPr>
                <a:picLocks noRot="1" noChangeAspect="1" noEditPoints="1" noChangeArrowheads="1" noChangeShapeType="1"/>
              </p:cNvPicPr>
              <p:nvPr/>
            </p:nvPicPr>
            <p:blipFill>
              <a:blip r:embed="rId4"/>
              <a:stretch>
                <a:fillRect/>
              </a:stretch>
            </p:blipFill>
            <p:spPr>
              <a:xfrm>
                <a:off x="63658" y="2676534"/>
                <a:ext cx="963297" cy="362289"/>
              </a:xfrm>
              <a:prstGeom prst="rect">
                <a:avLst/>
              </a:prstGeom>
            </p:spPr>
          </p:pic>
        </mc:Fallback>
      </mc:AlternateContent>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8964613" cy="5445125"/>
          </a:xfrm>
        </p:spPr>
      </p:pic>
      <p:sp>
        <p:nvSpPr>
          <p:cNvPr id="19459" name="Text Box 3"/>
          <p:cNvSpPr txBox="1">
            <a:spLocks noChangeArrowheads="1"/>
          </p:cNvSpPr>
          <p:nvPr/>
        </p:nvSpPr>
        <p:spPr bwMode="auto">
          <a:xfrm>
            <a:off x="0" y="5661025"/>
            <a:ext cx="9144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50000"/>
              </a:spcBef>
              <a:buFontTx/>
              <a:buNone/>
            </a:pPr>
            <a:r>
              <a:rPr lang="en-US" altLang="zh-CN" sz="2800" b="0">
                <a:ea typeface="宋体" pitchFamily="2" charset="-122"/>
              </a:rPr>
              <a:t>Ming Qing Women’s Writings – Professor Grace Fong, McGill University</a:t>
            </a:r>
          </a:p>
        </p:txBody>
      </p:sp>
    </p:spTree>
    <p:extLst>
      <p:ext uri="{BB962C8B-B14F-4D97-AF65-F5344CB8AC3E}">
        <p14:creationId xmlns:p14="http://schemas.microsoft.com/office/powerpoint/2010/main" val="45778494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59395" name="Ink 3"/>
              <p14:cNvContentPartPr>
                <a14:cpLocks xmlns:a14="http://schemas.microsoft.com/office/drawing/2010/main" noRot="1" noChangeAspect="1" noEditPoints="1" noChangeArrowheads="1" noChangeShapeType="1"/>
              </p14:cNvContentPartPr>
              <p14:nvPr/>
            </p14:nvContentPartPr>
            <p14:xfrm>
              <a:off x="98425" y="3444875"/>
              <a:ext cx="282575" cy="136525"/>
            </p14:xfrm>
          </p:contentPart>
        </mc:Choice>
        <mc:Fallback xmlns="">
          <p:pic>
            <p:nvPicPr>
              <p:cNvPr id="59395" name="Ink 3"/>
              <p:cNvPicPr>
                <a:picLocks noRot="1" noChangeAspect="1" noEditPoints="1" noChangeArrowheads="1" noChangeShapeType="1"/>
              </p:cNvPicPr>
              <p:nvPr/>
            </p:nvPicPr>
            <p:blipFill>
              <a:blip r:embed="rId4"/>
              <a:stretch>
                <a:fillRect/>
              </a:stretch>
            </p:blipFill>
            <p:spPr>
              <a:xfrm>
                <a:off x="69951" y="3329773"/>
                <a:ext cx="339523" cy="36709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9396" name="Ink 4"/>
              <p14:cNvContentPartPr>
                <a14:cpLocks xmlns:a14="http://schemas.microsoft.com/office/drawing/2010/main" noRot="1" noChangeAspect="1" noEditPoints="1" noChangeArrowheads="1" noChangeShapeType="1"/>
              </p14:cNvContentPartPr>
              <p14:nvPr/>
            </p14:nvContentPartPr>
            <p14:xfrm>
              <a:off x="2490788" y="3627438"/>
              <a:ext cx="984250" cy="114300"/>
            </p14:xfrm>
          </p:contentPart>
        </mc:Choice>
        <mc:Fallback xmlns="">
          <p:pic>
            <p:nvPicPr>
              <p:cNvPr id="59396" name="Ink 4"/>
              <p:cNvPicPr>
                <a:picLocks noRot="1" noChangeAspect="1" noEditPoints="1" noChangeArrowheads="1" noChangeShapeType="1"/>
              </p:cNvPicPr>
              <p:nvPr/>
            </p:nvPicPr>
            <p:blipFill>
              <a:blip r:embed="rId6"/>
              <a:stretch>
                <a:fillRect/>
              </a:stretch>
            </p:blipFill>
            <p:spPr>
              <a:xfrm>
                <a:off x="2462327" y="3514562"/>
                <a:ext cx="1041172" cy="340051"/>
              </a:xfrm>
              <a:prstGeom prst="rect">
                <a:avLst/>
              </a:prstGeom>
            </p:spPr>
          </p:pic>
        </mc:Fallback>
      </mc:AlternateContent>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569913"/>
            <a:ext cx="9144000" cy="5716587"/>
          </a:xfrm>
          <a:noFill/>
        </p:spPr>
      </p:pic>
      <mc:AlternateContent xmlns:mc="http://schemas.openxmlformats.org/markup-compatibility/2006" xmlns:p14="http://schemas.microsoft.com/office/powerpoint/2010/main">
        <mc:Choice Requires="p14">
          <p:contentPart p14:bwMode="auto" r:id="rId3">
            <p14:nvContentPartPr>
              <p14:cNvPr id="60419" name="Ink 3"/>
              <p14:cNvContentPartPr>
                <a14:cpLocks xmlns:a14="http://schemas.microsoft.com/office/drawing/2010/main" noRot="1" noChangeAspect="1" noEditPoints="1" noChangeArrowheads="1" noChangeShapeType="1"/>
              </p14:cNvContentPartPr>
              <p14:nvPr/>
            </p14:nvContentPartPr>
            <p14:xfrm>
              <a:off x="838200" y="2324100"/>
              <a:ext cx="671513" cy="76200"/>
            </p14:xfrm>
          </p:contentPart>
        </mc:Choice>
        <mc:Fallback xmlns="">
          <p:pic>
            <p:nvPicPr>
              <p:cNvPr id="60419" name="Ink 3"/>
              <p:cNvPicPr>
                <a:picLocks noRot="1" noChangeAspect="1" noEditPoints="1" noChangeArrowheads="1" noChangeShapeType="1"/>
              </p:cNvPicPr>
              <p:nvPr/>
            </p:nvPicPr>
            <p:blipFill>
              <a:blip r:embed="rId4"/>
              <a:stretch>
                <a:fillRect/>
              </a:stretch>
            </p:blipFill>
            <p:spPr>
              <a:xfrm>
                <a:off x="809740" y="2213956"/>
                <a:ext cx="728433" cy="29614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0420" name="Ink 4"/>
              <p14:cNvContentPartPr>
                <a14:cpLocks xmlns:a14="http://schemas.microsoft.com/office/drawing/2010/main" noRot="1" noChangeAspect="1" noEditPoints="1" noChangeArrowheads="1" noChangeShapeType="1"/>
              </p14:cNvContentPartPr>
              <p14:nvPr/>
            </p14:nvContentPartPr>
            <p14:xfrm>
              <a:off x="288925" y="3314700"/>
              <a:ext cx="1006475" cy="53975"/>
            </p14:xfrm>
          </p:contentPart>
        </mc:Choice>
        <mc:Fallback xmlns="">
          <p:pic>
            <p:nvPicPr>
              <p:cNvPr id="60420" name="Ink 4"/>
              <p:cNvPicPr>
                <a:picLocks noRot="1" noChangeAspect="1" noEditPoints="1" noChangeArrowheads="1" noChangeShapeType="1"/>
              </p:cNvPicPr>
              <p:nvPr/>
            </p:nvPicPr>
            <p:blipFill>
              <a:blip r:embed="rId6"/>
              <a:stretch>
                <a:fillRect/>
              </a:stretch>
            </p:blipFill>
            <p:spPr>
              <a:xfrm>
                <a:off x="260477" y="3201779"/>
                <a:ext cx="1063371" cy="27946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0421" name="Ink 5"/>
              <p14:cNvContentPartPr>
                <a14:cpLocks xmlns:a14="http://schemas.microsoft.com/office/drawing/2010/main" noRot="1" noChangeAspect="1" noEditPoints="1" noChangeArrowheads="1" noChangeShapeType="1"/>
              </p14:cNvContentPartPr>
              <p14:nvPr/>
            </p14:nvContentPartPr>
            <p14:xfrm>
              <a:off x="1347788" y="2079625"/>
              <a:ext cx="1587" cy="1588"/>
            </p14:xfrm>
          </p:contentPart>
        </mc:Choice>
        <mc:Fallback xmlns="">
          <p:pic>
            <p:nvPicPr>
              <p:cNvPr id="60421" name="Ink 5"/>
              <p:cNvPicPr>
                <a:picLocks noRot="1" noChangeAspect="1" noEditPoints="1" noChangeArrowheads="1" noChangeShapeType="1"/>
              </p:cNvPicPr>
              <p:nvPr/>
            </p:nvPicPr>
            <p:blipFill>
              <a:blip r:embed="rId8"/>
              <a:stretch>
                <a:fillRect/>
              </a:stretch>
            </p:blipFill>
            <p:spPr>
              <a:xfrm>
                <a:off x="1222415" y="1574641"/>
                <a:ext cx="252333" cy="1011556"/>
              </a:xfrm>
              <a:prstGeom prst="rect">
                <a:avLst/>
              </a:prstGeom>
            </p:spPr>
          </p:pic>
        </mc:Fallback>
      </mc:AlternateContent>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1443" name="Ink 3"/>
              <p14:cNvContentPartPr>
                <a14:cpLocks xmlns:a14="http://schemas.microsoft.com/office/drawing/2010/main" noRot="1" noChangeAspect="1" noEditPoints="1" noChangeArrowheads="1" noChangeShapeType="1"/>
              </p14:cNvContentPartPr>
              <p14:nvPr/>
            </p14:nvContentPartPr>
            <p14:xfrm>
              <a:off x="830263" y="2149475"/>
              <a:ext cx="655637" cy="14288"/>
            </p14:xfrm>
          </p:contentPart>
        </mc:Choice>
        <mc:Fallback xmlns="">
          <p:pic>
            <p:nvPicPr>
              <p:cNvPr id="61443" name="Ink 3"/>
              <p:cNvPicPr>
                <a:picLocks noRot="1" noChangeAspect="1" noEditPoints="1" noChangeArrowheads="1" noChangeShapeType="1"/>
              </p:cNvPicPr>
              <p:nvPr/>
            </p:nvPicPr>
            <p:blipFill>
              <a:blip r:embed="rId4"/>
              <a:stretch>
                <a:fillRect/>
              </a:stretch>
            </p:blipFill>
            <p:spPr>
              <a:xfrm>
                <a:off x="801820" y="2064017"/>
                <a:ext cx="712524" cy="185205"/>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1444" name="Ink 4"/>
              <p14:cNvContentPartPr>
                <a14:cpLocks xmlns:a14="http://schemas.microsoft.com/office/drawing/2010/main" noRot="1" noChangeAspect="1" noEditPoints="1" noChangeArrowheads="1" noChangeShapeType="1"/>
              </p14:cNvContentPartPr>
              <p14:nvPr/>
            </p14:nvContentPartPr>
            <p14:xfrm>
              <a:off x="381000" y="4335463"/>
              <a:ext cx="1028700" cy="214312"/>
            </p14:xfrm>
          </p:contentPart>
        </mc:Choice>
        <mc:Fallback xmlns="">
          <p:pic>
            <p:nvPicPr>
              <p:cNvPr id="61444" name="Ink 4"/>
              <p:cNvPicPr>
                <a:picLocks noRot="1" noChangeAspect="1" noEditPoints="1" noChangeArrowheads="1" noChangeShapeType="1"/>
              </p:cNvPicPr>
              <p:nvPr/>
            </p:nvPicPr>
            <p:blipFill>
              <a:blip r:embed="rId6"/>
              <a:stretch>
                <a:fillRect/>
              </a:stretch>
            </p:blipFill>
            <p:spPr>
              <a:xfrm>
                <a:off x="352575" y="4221688"/>
                <a:ext cx="1085550" cy="44186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1445" name="Ink 5"/>
              <p14:cNvContentPartPr>
                <a14:cpLocks xmlns:a14="http://schemas.microsoft.com/office/drawing/2010/main" noRot="1" noChangeAspect="1" noEditPoints="1" noChangeArrowheads="1" noChangeShapeType="1"/>
              </p14:cNvContentPartPr>
              <p14:nvPr/>
            </p14:nvContentPartPr>
            <p14:xfrm>
              <a:off x="182563" y="4297363"/>
              <a:ext cx="1250950" cy="53975"/>
            </p14:xfrm>
          </p:contentPart>
        </mc:Choice>
        <mc:Fallback xmlns="">
          <p:pic>
            <p:nvPicPr>
              <p:cNvPr id="61445" name="Ink 5"/>
              <p:cNvPicPr>
                <a:picLocks noRot="1" noChangeAspect="1" noEditPoints="1" noChangeArrowheads="1" noChangeShapeType="1"/>
              </p:cNvPicPr>
              <p:nvPr/>
            </p:nvPicPr>
            <p:blipFill>
              <a:blip r:embed="rId8"/>
              <a:stretch>
                <a:fillRect/>
              </a:stretch>
            </p:blipFill>
            <p:spPr>
              <a:xfrm>
                <a:off x="154108" y="4192062"/>
                <a:ext cx="1307860" cy="264577"/>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1446" name="Ink 6"/>
              <p14:cNvContentPartPr>
                <a14:cpLocks xmlns:a14="http://schemas.microsoft.com/office/drawing/2010/main" noRot="1" noChangeAspect="1" noEditPoints="1" noChangeArrowheads="1" noChangeShapeType="1"/>
              </p14:cNvContentPartPr>
              <p14:nvPr/>
            </p14:nvContentPartPr>
            <p14:xfrm>
              <a:off x="122238" y="4479925"/>
              <a:ext cx="220662" cy="31750"/>
            </p14:xfrm>
          </p:contentPart>
        </mc:Choice>
        <mc:Fallback xmlns="">
          <p:pic>
            <p:nvPicPr>
              <p:cNvPr id="61446" name="Ink 6"/>
              <p:cNvPicPr>
                <a:picLocks noRot="1" noChangeAspect="1" noEditPoints="1" noChangeArrowheads="1" noChangeShapeType="1"/>
              </p:cNvPicPr>
              <p:nvPr/>
            </p:nvPicPr>
            <p:blipFill>
              <a:blip r:embed="rId10"/>
              <a:stretch>
                <a:fillRect/>
              </a:stretch>
            </p:blipFill>
            <p:spPr>
              <a:xfrm>
                <a:off x="93847" y="4370180"/>
                <a:ext cx="277445" cy="250894"/>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1447" name="Ink 7"/>
              <p14:cNvContentPartPr>
                <a14:cpLocks xmlns:a14="http://schemas.microsoft.com/office/drawing/2010/main" noRot="1" noChangeAspect="1" noEditPoints="1" noChangeArrowheads="1" noChangeShapeType="1"/>
              </p14:cNvContentPartPr>
              <p14:nvPr/>
            </p14:nvContentPartPr>
            <p14:xfrm>
              <a:off x="92075" y="4283075"/>
              <a:ext cx="220663" cy="22225"/>
            </p14:xfrm>
          </p:contentPart>
        </mc:Choice>
        <mc:Fallback xmlns="">
          <p:pic>
            <p:nvPicPr>
              <p:cNvPr id="61447" name="Ink 7"/>
              <p:cNvPicPr>
                <a:picLocks noRot="1" noChangeAspect="1" noEditPoints="1" noChangeArrowheads="1" noChangeShapeType="1"/>
              </p:cNvPicPr>
              <p:nvPr/>
            </p:nvPicPr>
            <p:blipFill>
              <a:blip r:embed="rId12"/>
              <a:stretch>
                <a:fillRect/>
              </a:stretch>
            </p:blipFill>
            <p:spPr>
              <a:xfrm>
                <a:off x="63730" y="4179467"/>
                <a:ext cx="277354" cy="229767"/>
              </a:xfrm>
              <a:prstGeom prst="rect">
                <a:avLst/>
              </a:prstGeom>
            </p:spPr>
          </p:pic>
        </mc:Fallback>
      </mc:AlternateContent>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2467" name="Ink 3"/>
              <p14:cNvContentPartPr>
                <a14:cpLocks xmlns:a14="http://schemas.microsoft.com/office/drawing/2010/main" noRot="1" noChangeAspect="1" noEditPoints="1" noChangeArrowheads="1" noChangeShapeType="1"/>
              </p14:cNvContentPartPr>
              <p14:nvPr/>
            </p14:nvContentPartPr>
            <p14:xfrm>
              <a:off x="2659063" y="3521075"/>
              <a:ext cx="641350" cy="7938"/>
            </p14:xfrm>
          </p:contentPart>
        </mc:Choice>
        <mc:Fallback xmlns="">
          <p:pic>
            <p:nvPicPr>
              <p:cNvPr id="62467" name="Ink 3"/>
              <p:cNvPicPr>
                <a:picLocks noRot="1" noChangeAspect="1" noEditPoints="1" noChangeArrowheads="1" noChangeShapeType="1"/>
              </p:cNvPicPr>
              <p:nvPr/>
            </p:nvPicPr>
            <p:blipFill>
              <a:blip r:embed="rId4"/>
              <a:stretch>
                <a:fillRect/>
              </a:stretch>
            </p:blipFill>
            <p:spPr>
              <a:xfrm>
                <a:off x="2630583" y="3474476"/>
                <a:ext cx="698311" cy="101283"/>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2468" name="Ink 4"/>
              <p14:cNvContentPartPr>
                <a14:cpLocks xmlns:a14="http://schemas.microsoft.com/office/drawing/2010/main" noRot="1" noChangeAspect="1" noEditPoints="1" noChangeArrowheads="1" noChangeShapeType="1"/>
              </p14:cNvContentPartPr>
              <p14:nvPr/>
            </p14:nvContentPartPr>
            <p14:xfrm>
              <a:off x="784225" y="2103438"/>
              <a:ext cx="960438" cy="98425"/>
            </p14:xfrm>
          </p:contentPart>
        </mc:Choice>
        <mc:Fallback xmlns="">
          <p:pic>
            <p:nvPicPr>
              <p:cNvPr id="62468" name="Ink 4"/>
              <p:cNvPicPr>
                <a:picLocks noRot="1" noChangeAspect="1" noEditPoints="1" noChangeArrowheads="1" noChangeShapeType="1"/>
              </p:cNvPicPr>
              <p:nvPr/>
            </p:nvPicPr>
            <p:blipFill>
              <a:blip r:embed="rId6"/>
              <a:stretch>
                <a:fillRect/>
              </a:stretch>
            </p:blipFill>
            <p:spPr>
              <a:xfrm>
                <a:off x="755786" y="1992053"/>
                <a:ext cx="1017316" cy="320844"/>
              </a:xfrm>
              <a:prstGeom prst="rect">
                <a:avLst/>
              </a:prstGeom>
            </p:spPr>
          </p:pic>
        </mc:Fallback>
      </mc:AlternateContent>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569913"/>
            <a:ext cx="9144000" cy="5716587"/>
          </a:xfrm>
          <a:noFill/>
        </p:spPr>
      </p:pic>
      <mc:AlternateContent xmlns:mc="http://schemas.openxmlformats.org/markup-compatibility/2006" xmlns:p14="http://schemas.microsoft.com/office/powerpoint/2010/main">
        <mc:Choice Requires="p14">
          <p:contentPart p14:bwMode="auto" r:id="rId3">
            <p14:nvContentPartPr>
              <p14:cNvPr id="63491" name="Ink 3"/>
              <p14:cNvContentPartPr>
                <a14:cpLocks xmlns:a14="http://schemas.microsoft.com/office/drawing/2010/main" noRot="1" noChangeAspect="1" noEditPoints="1" noChangeArrowheads="1" noChangeShapeType="1"/>
              </p14:cNvContentPartPr>
              <p14:nvPr/>
            </p14:nvContentPartPr>
            <p14:xfrm>
              <a:off x="808038" y="2370138"/>
              <a:ext cx="860425" cy="84137"/>
            </p14:xfrm>
          </p:contentPart>
        </mc:Choice>
        <mc:Fallback xmlns="">
          <p:pic>
            <p:nvPicPr>
              <p:cNvPr id="63491" name="Ink 3"/>
              <p:cNvPicPr>
                <a:picLocks noRot="1" noChangeAspect="1" noEditPoints="1" noChangeArrowheads="1" noChangeShapeType="1"/>
              </p:cNvPicPr>
              <p:nvPr/>
            </p:nvPicPr>
            <p:blipFill>
              <a:blip r:embed="rId4"/>
              <a:stretch>
                <a:fillRect/>
              </a:stretch>
            </p:blipFill>
            <p:spPr>
              <a:xfrm>
                <a:off x="779621" y="2256158"/>
                <a:ext cx="917259" cy="312457"/>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3492" name="Ink 4"/>
              <p14:cNvContentPartPr>
                <a14:cpLocks xmlns:a14="http://schemas.microsoft.com/office/drawing/2010/main" noRot="1" noChangeAspect="1" noEditPoints="1" noChangeArrowheads="1" noChangeShapeType="1"/>
              </p14:cNvContentPartPr>
              <p14:nvPr/>
            </p14:nvContentPartPr>
            <p14:xfrm>
              <a:off x="403225" y="3001963"/>
              <a:ext cx="557213" cy="69850"/>
            </p14:xfrm>
          </p:contentPart>
        </mc:Choice>
        <mc:Fallback xmlns="">
          <p:pic>
            <p:nvPicPr>
              <p:cNvPr id="63492" name="Ink 4"/>
              <p:cNvPicPr>
                <a:picLocks noRot="1" noChangeAspect="1" noEditPoints="1" noChangeArrowheads="1" noChangeShapeType="1"/>
              </p:cNvPicPr>
              <p:nvPr/>
            </p:nvPicPr>
            <p:blipFill>
              <a:blip r:embed="rId6"/>
              <a:stretch>
                <a:fillRect/>
              </a:stretch>
            </p:blipFill>
            <p:spPr>
              <a:xfrm>
                <a:off x="374752" y="2886873"/>
                <a:ext cx="614160" cy="300029"/>
              </a:xfrm>
              <a:prstGeom prst="rect">
                <a:avLst/>
              </a:prstGeom>
            </p:spPr>
          </p:pic>
        </mc:Fallback>
      </mc:AlternateContent>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4515" name="Ink 3"/>
              <p14:cNvContentPartPr>
                <a14:cpLocks xmlns:a14="http://schemas.microsoft.com/office/drawing/2010/main" noRot="1" noChangeAspect="1" noEditPoints="1" noChangeArrowheads="1" noChangeShapeType="1"/>
              </p14:cNvContentPartPr>
              <p14:nvPr/>
            </p14:nvContentPartPr>
            <p14:xfrm>
              <a:off x="3467100" y="1768475"/>
              <a:ext cx="838200" cy="350838"/>
            </p14:xfrm>
          </p:contentPart>
        </mc:Choice>
        <mc:Fallback xmlns="">
          <p:pic>
            <p:nvPicPr>
              <p:cNvPr id="64515" name="Ink 3"/>
              <p:cNvPicPr>
                <a:picLocks noRot="1" noChangeAspect="1" noEditPoints="1" noChangeArrowheads="1" noChangeShapeType="1"/>
              </p:cNvPicPr>
              <p:nvPr/>
            </p:nvPicPr>
            <p:blipFill>
              <a:blip r:embed="rId4"/>
              <a:stretch>
                <a:fillRect/>
              </a:stretch>
            </p:blipFill>
            <p:spPr>
              <a:xfrm>
                <a:off x="3438558" y="1659226"/>
                <a:ext cx="895284" cy="569681"/>
              </a:xfrm>
              <a:prstGeom prst="rect">
                <a:avLst/>
              </a:prstGeom>
            </p:spPr>
          </p:pic>
        </mc:Fallback>
      </mc:AlternateContent>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5539" name="Ink 3"/>
              <p14:cNvContentPartPr>
                <a14:cpLocks xmlns:a14="http://schemas.microsoft.com/office/drawing/2010/main" noRot="1" noChangeAspect="1" noEditPoints="1" noChangeArrowheads="1" noChangeShapeType="1"/>
              </p14:cNvContentPartPr>
              <p14:nvPr/>
            </p14:nvContentPartPr>
            <p14:xfrm>
              <a:off x="2308225" y="3589338"/>
              <a:ext cx="1319213" cy="100012"/>
            </p14:xfrm>
          </p:contentPart>
        </mc:Choice>
        <mc:Fallback xmlns="">
          <p:pic>
            <p:nvPicPr>
              <p:cNvPr id="65539" name="Ink 3"/>
              <p:cNvPicPr>
                <a:picLocks noRot="1" noChangeAspect="1" noEditPoints="1" noChangeArrowheads="1" noChangeShapeType="1"/>
              </p:cNvPicPr>
              <p:nvPr/>
            </p:nvPicPr>
            <p:blipFill>
              <a:blip r:embed="rId4"/>
              <a:stretch>
                <a:fillRect/>
              </a:stretch>
            </p:blipFill>
            <p:spPr>
              <a:xfrm>
                <a:off x="2279774" y="3475704"/>
                <a:ext cx="1376116" cy="327279"/>
              </a:xfrm>
              <a:prstGeom prst="rect">
                <a:avLst/>
              </a:prstGeom>
            </p:spPr>
          </p:pic>
        </mc:Fallback>
      </mc:AlternateContent>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6563" name="Ink 3"/>
              <p14:cNvContentPartPr>
                <a14:cpLocks xmlns:a14="http://schemas.microsoft.com/office/drawing/2010/main" noRot="1" noChangeAspect="1" noEditPoints="1" noChangeArrowheads="1" noChangeShapeType="1"/>
              </p14:cNvContentPartPr>
              <p14:nvPr/>
            </p14:nvContentPartPr>
            <p14:xfrm>
              <a:off x="136525" y="3551238"/>
              <a:ext cx="581025" cy="30162"/>
            </p14:xfrm>
          </p:contentPart>
        </mc:Choice>
        <mc:Fallback xmlns="">
          <p:pic>
            <p:nvPicPr>
              <p:cNvPr id="66563" name="Ink 3"/>
              <p:cNvPicPr>
                <a:picLocks noRot="1" noChangeAspect="1" noEditPoints="1" noChangeArrowheads="1" noChangeShapeType="1"/>
              </p:cNvPicPr>
              <p:nvPr/>
            </p:nvPicPr>
            <p:blipFill>
              <a:blip r:embed="rId4"/>
              <a:stretch>
                <a:fillRect/>
              </a:stretch>
            </p:blipFill>
            <p:spPr>
              <a:xfrm>
                <a:off x="108015" y="3441337"/>
                <a:ext cx="638045" cy="249963"/>
              </a:xfrm>
              <a:prstGeom prst="rect">
                <a:avLst/>
              </a:prstGeom>
            </p:spPr>
          </p:pic>
        </mc:Fallback>
      </mc:AlternateContent>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mc:AlternateContent xmlns:mc="http://schemas.openxmlformats.org/markup-compatibility/2006" xmlns:p14="http://schemas.microsoft.com/office/powerpoint/2010/main">
        <mc:Choice Requires="p14">
          <p:contentPart p14:bwMode="auto" r:id="rId3">
            <p14:nvContentPartPr>
              <p14:cNvPr id="67587" name="Ink 3"/>
              <p14:cNvContentPartPr>
                <a14:cpLocks xmlns:a14="http://schemas.microsoft.com/office/drawing/2010/main" noRot="1" noChangeAspect="1" noEditPoints="1" noChangeArrowheads="1" noChangeShapeType="1"/>
              </p14:cNvContentPartPr>
              <p14:nvPr/>
            </p14:nvContentPartPr>
            <p14:xfrm>
              <a:off x="60325" y="3070225"/>
              <a:ext cx="1296988" cy="46038"/>
            </p14:xfrm>
          </p:contentPart>
        </mc:Choice>
        <mc:Fallback xmlns="">
          <p:pic>
            <p:nvPicPr>
              <p:cNvPr id="67587" name="Ink 3"/>
              <p:cNvPicPr>
                <a:picLocks noRot="1" noChangeAspect="1" noEditPoints="1" noChangeArrowheads="1" noChangeShapeType="1"/>
              </p:cNvPicPr>
              <p:nvPr/>
            </p:nvPicPr>
            <p:blipFill>
              <a:blip r:embed="rId4"/>
              <a:stretch>
                <a:fillRect/>
              </a:stretch>
            </p:blipFill>
            <p:spPr>
              <a:xfrm>
                <a:off x="31863" y="2958820"/>
                <a:ext cx="1353911" cy="269199"/>
              </a:xfrm>
              <a:prstGeom prst="rect">
                <a:avLst/>
              </a:prstGeom>
            </p:spPr>
          </p:pic>
        </mc:Fallback>
      </mc:AlternateContent>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ctrTitle"/>
          </p:nvPr>
        </p:nvSpPr>
        <p:spPr/>
        <p:txBody>
          <a:bodyPr/>
          <a:lstStyle/>
          <a:p>
            <a:r>
              <a:rPr lang="en-US" altLang="en-US" dirty="0" smtClean="0"/>
              <a:t>Computer Assisted Tagging and Data </a:t>
            </a:r>
            <a:r>
              <a:rPr lang="en-US" altLang="en-US" dirty="0" smtClean="0"/>
              <a:t>Extraction from Local Gazetteers</a:t>
            </a:r>
            <a:endParaRPr lang="en-US" altLang="en-US" dirty="0" smtClean="0"/>
          </a:p>
        </p:txBody>
      </p:sp>
      <p:sp>
        <p:nvSpPr>
          <p:cNvPr id="3" name="副标题 2"/>
          <p:cNvSpPr>
            <a:spLocks noGrp="1"/>
          </p:cNvSpPr>
          <p:nvPr>
            <p:ph type="subTitle" idx="1"/>
          </p:nvPr>
        </p:nvSpPr>
        <p:spPr/>
        <p:txBody>
          <a:bodyPr>
            <a:normAutofit/>
          </a:bodyPr>
          <a:lstStyle/>
          <a:p>
            <a:endParaRPr lang="en-US" altLang="en-US" dirty="0" smtClean="0">
              <a:solidFill>
                <a:srgbClr val="898989"/>
              </a:solidFill>
            </a:endParaRPr>
          </a:p>
        </p:txBody>
      </p:sp>
    </p:spTree>
    <p:extLst>
      <p:ext uri="{BB962C8B-B14F-4D97-AF65-F5344CB8AC3E}">
        <p14:creationId xmlns:p14="http://schemas.microsoft.com/office/powerpoint/2010/main" val="7589669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71438" y="0"/>
            <a:ext cx="8964612" cy="6858000"/>
          </a:xfrm>
        </p:spPr>
      </p:pic>
      <p:sp>
        <p:nvSpPr>
          <p:cNvPr id="20483" name="Text Box 3"/>
          <p:cNvSpPr txBox="1">
            <a:spLocks noChangeArrowheads="1"/>
          </p:cNvSpPr>
          <p:nvPr/>
        </p:nvSpPr>
        <p:spPr bwMode="auto">
          <a:xfrm>
            <a:off x="0" y="4941888"/>
            <a:ext cx="9144000" cy="366712"/>
          </a:xfrm>
          <a:prstGeom prst="rect">
            <a:avLst/>
          </a:prstGeom>
          <a:solidFill>
            <a:srgbClr val="FDDEA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50000"/>
              </a:spcBef>
              <a:buFontTx/>
              <a:buNone/>
            </a:pPr>
            <a:r>
              <a:rPr lang="en-US" altLang="zh-CN" sz="1800" b="0">
                <a:ea typeface="宋体" pitchFamily="2" charset="-122"/>
              </a:rPr>
              <a:t>Ming Qing Biographical Database, Academia Sinica and the National Palace Museum</a:t>
            </a:r>
            <a:endParaRPr lang="en-US" altLang="en-US" sz="1800" b="0"/>
          </a:p>
        </p:txBody>
      </p:sp>
    </p:spTree>
    <p:extLst>
      <p:ext uri="{BB962C8B-B14F-4D97-AF65-F5344CB8AC3E}">
        <p14:creationId xmlns:p14="http://schemas.microsoft.com/office/powerpoint/2010/main" val="333261141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3150" y="638175"/>
            <a:ext cx="5118100" cy="605472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18" name="线形标注 1 17"/>
          <p:cNvSpPr/>
          <p:nvPr/>
        </p:nvSpPr>
        <p:spPr>
          <a:xfrm>
            <a:off x="3917950" y="409575"/>
            <a:ext cx="762000" cy="457200"/>
          </a:xfrm>
          <a:prstGeom prst="borderCallout1">
            <a:avLst>
              <a:gd name="adj1" fmla="val 18750"/>
              <a:gd name="adj2" fmla="val -8333"/>
              <a:gd name="adj3" fmla="val 107562"/>
              <a:gd name="adj4" fmla="val -72407"/>
            </a:avLst>
          </a:prstGeom>
          <a:ln>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zh-TW" altLang="en-US">
                <a:solidFill>
                  <a:srgbClr val="FF0000"/>
                </a:solidFill>
                <a:ea typeface="PMingLiU" pitchFamily="18" charset="-120"/>
              </a:rPr>
              <a:t>任官</a:t>
            </a:r>
            <a:endParaRPr lang="en-US" altLang="en-US">
              <a:solidFill>
                <a:srgbClr val="FF0000"/>
              </a:solidFill>
            </a:endParaRPr>
          </a:p>
        </p:txBody>
      </p:sp>
      <p:sp>
        <p:nvSpPr>
          <p:cNvPr id="19" name="线形标注 1 18"/>
          <p:cNvSpPr/>
          <p:nvPr/>
        </p:nvSpPr>
        <p:spPr>
          <a:xfrm>
            <a:off x="1377950" y="498475"/>
            <a:ext cx="762000" cy="457200"/>
          </a:xfrm>
          <a:prstGeom prst="borderCallout1">
            <a:avLst>
              <a:gd name="adj1" fmla="val 55787"/>
              <a:gd name="adj2" fmla="val 99815"/>
              <a:gd name="adj3" fmla="val 102623"/>
              <a:gd name="adj4" fmla="val 161667"/>
            </a:avLst>
          </a:prstGeom>
          <a:ln>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zh-TW" altLang="en-US">
                <a:solidFill>
                  <a:srgbClr val="FF0000"/>
                </a:solidFill>
                <a:ea typeface="PMingLiU" pitchFamily="18" charset="-120"/>
              </a:rPr>
              <a:t>任職時間</a:t>
            </a:r>
            <a:endParaRPr lang="en-US" altLang="en-US">
              <a:solidFill>
                <a:srgbClr val="FF0000"/>
              </a:solidFill>
            </a:endParaRPr>
          </a:p>
        </p:txBody>
      </p:sp>
      <p:sp>
        <p:nvSpPr>
          <p:cNvPr id="20" name="线形标注 1 19"/>
          <p:cNvSpPr/>
          <p:nvPr/>
        </p:nvSpPr>
        <p:spPr>
          <a:xfrm>
            <a:off x="2990850" y="2827338"/>
            <a:ext cx="762000" cy="457200"/>
          </a:xfrm>
          <a:prstGeom prst="borderCallout1">
            <a:avLst>
              <a:gd name="adj1" fmla="val 18750"/>
              <a:gd name="adj2" fmla="val -8333"/>
              <a:gd name="adj3" fmla="val -171450"/>
              <a:gd name="adj4" fmla="val -57592"/>
            </a:avLst>
          </a:prstGeom>
          <a:ln>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zh-TW" altLang="en-US">
                <a:solidFill>
                  <a:srgbClr val="FF0000"/>
                </a:solidFill>
                <a:ea typeface="PMingLiU" pitchFamily="18" charset="-120"/>
              </a:rPr>
              <a:t>人名</a:t>
            </a:r>
            <a:endParaRPr lang="en-US" altLang="en-US">
              <a:solidFill>
                <a:srgbClr val="FF0000"/>
              </a:solidFill>
            </a:endParaRPr>
          </a:p>
        </p:txBody>
      </p:sp>
      <p:sp>
        <p:nvSpPr>
          <p:cNvPr id="21" name="线形标注 1 20"/>
          <p:cNvSpPr/>
          <p:nvPr/>
        </p:nvSpPr>
        <p:spPr>
          <a:xfrm>
            <a:off x="1770063" y="3065463"/>
            <a:ext cx="762000" cy="457200"/>
          </a:xfrm>
          <a:prstGeom prst="borderCallout1">
            <a:avLst>
              <a:gd name="adj1" fmla="val -5941"/>
              <a:gd name="adj2" fmla="val 24259"/>
              <a:gd name="adj3" fmla="val -40587"/>
              <a:gd name="adj4" fmla="val -2777"/>
            </a:avLst>
          </a:prstGeom>
          <a:ln>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en-US" altLang="en-US">
                <a:solidFill>
                  <a:srgbClr val="FF0000"/>
                </a:solidFill>
              </a:rPr>
              <a:t>籍貫</a:t>
            </a:r>
          </a:p>
        </p:txBody>
      </p:sp>
      <p:sp>
        <p:nvSpPr>
          <p:cNvPr id="22" name="线形标注 1 21"/>
          <p:cNvSpPr/>
          <p:nvPr/>
        </p:nvSpPr>
        <p:spPr>
          <a:xfrm>
            <a:off x="2643188" y="5489575"/>
            <a:ext cx="866775" cy="585788"/>
          </a:xfrm>
          <a:prstGeom prst="borderCallout1">
            <a:avLst>
              <a:gd name="adj1" fmla="val 92824"/>
              <a:gd name="adj2" fmla="val -3888"/>
              <a:gd name="adj3" fmla="val -6019"/>
              <a:gd name="adj4" fmla="val -75370"/>
            </a:avLst>
          </a:prstGeom>
          <a:ln>
            <a:solidFill>
              <a:srgbClr val="FF0000"/>
            </a:solidFill>
          </a:ln>
        </p:spPr>
        <p:style>
          <a:lnRef idx="2">
            <a:schemeClr val="dk1"/>
          </a:lnRef>
          <a:fillRef idx="1">
            <a:schemeClr val="lt1"/>
          </a:fillRef>
          <a:effectRef idx="0">
            <a:schemeClr val="dk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en-US" altLang="en-US">
                <a:solidFill>
                  <a:srgbClr val="FF0000"/>
                </a:solidFill>
              </a:rPr>
              <a:t>入仕/</a:t>
            </a:r>
            <a:r>
              <a:rPr lang="zh-TW" altLang="en-US">
                <a:solidFill>
                  <a:srgbClr val="FF0000"/>
                </a:solidFill>
                <a:ea typeface="PMingLiU" pitchFamily="18" charset="-120"/>
              </a:rPr>
              <a:t>出身</a:t>
            </a:r>
            <a:endParaRPr lang="en-US" altLang="en-US">
              <a:solidFill>
                <a:srgbClr val="FF0000"/>
              </a:solidFill>
            </a:endParaRPr>
          </a:p>
        </p:txBody>
      </p:sp>
      <p:sp>
        <p:nvSpPr>
          <p:cNvPr id="34" name="椭圆 33"/>
          <p:cNvSpPr/>
          <p:nvPr/>
        </p:nvSpPr>
        <p:spPr>
          <a:xfrm>
            <a:off x="3232150" y="915988"/>
            <a:ext cx="393700" cy="658812"/>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35" name="椭圆 34"/>
          <p:cNvSpPr/>
          <p:nvPr/>
        </p:nvSpPr>
        <p:spPr>
          <a:xfrm>
            <a:off x="1522413" y="2108200"/>
            <a:ext cx="282575" cy="7953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sz="2800">
              <a:solidFill>
                <a:srgbClr val="FFFFFF"/>
              </a:solidFill>
            </a:endParaRPr>
          </a:p>
        </p:txBody>
      </p:sp>
      <p:sp>
        <p:nvSpPr>
          <p:cNvPr id="36" name="椭圆 35"/>
          <p:cNvSpPr/>
          <p:nvPr/>
        </p:nvSpPr>
        <p:spPr>
          <a:xfrm>
            <a:off x="1720850" y="4913313"/>
            <a:ext cx="381000" cy="576262"/>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37" name="椭圆 36"/>
          <p:cNvSpPr/>
          <p:nvPr/>
        </p:nvSpPr>
        <p:spPr>
          <a:xfrm>
            <a:off x="2532063" y="942975"/>
            <a:ext cx="700087" cy="330200"/>
          </a:xfrm>
          <a:prstGeom prst="ellipse">
            <a:avLst/>
          </a:prstGeom>
          <a:noFill/>
          <a:ln>
            <a:solidFill>
              <a:srgbClr val="CD03C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38" name="椭圆 37"/>
          <p:cNvSpPr/>
          <p:nvPr/>
        </p:nvSpPr>
        <p:spPr>
          <a:xfrm>
            <a:off x="2263775" y="1222375"/>
            <a:ext cx="379413" cy="885825"/>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15372" name="Title 7"/>
          <p:cNvSpPr>
            <a:spLocks noGrp="1"/>
          </p:cNvSpPr>
          <p:nvPr>
            <p:ph type="title"/>
          </p:nvPr>
        </p:nvSpPr>
        <p:spPr/>
        <p:txBody>
          <a:bodyPr/>
          <a:lstStyle/>
          <a:p>
            <a:pPr algn="r"/>
            <a:r>
              <a:rPr lang="zh-TW" altLang="en-US" smtClean="0">
                <a:solidFill>
                  <a:srgbClr val="FF0000"/>
                </a:solidFill>
                <a:ea typeface="PMingLiU" pitchFamily="18" charset="-120"/>
              </a:rPr>
              <a:t>原文</a:t>
            </a:r>
            <a:endParaRPr lang="en-US" altLang="en-US" smtClean="0">
              <a:solidFill>
                <a:srgbClr val="FF0000"/>
              </a:solidFill>
            </a:endParaRPr>
          </a:p>
        </p:txBody>
      </p:sp>
    </p:spTree>
    <p:extLst>
      <p:ext uri="{BB962C8B-B14F-4D97-AF65-F5344CB8AC3E}">
        <p14:creationId xmlns:p14="http://schemas.microsoft.com/office/powerpoint/2010/main" val="300817454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algn="r"/>
            <a:r>
              <a:rPr lang="zh-TW" altLang="en-US" smtClean="0">
                <a:solidFill>
                  <a:srgbClr val="FF0000"/>
                </a:solidFill>
                <a:ea typeface="PMingLiU" pitchFamily="18" charset="-120"/>
              </a:rPr>
              <a:t>想標的資訊</a:t>
            </a:r>
            <a:endParaRPr lang="en-US" altLang="en-US" smtClean="0">
              <a:solidFill>
                <a:srgbClr val="FF0000"/>
              </a:solidFill>
            </a:endParaRPr>
          </a:p>
        </p:txBody>
      </p:sp>
      <p:pic>
        <p:nvPicPr>
          <p:cNvPr id="10" name="图片 6"/>
          <p:cNvPicPr>
            <a:picLocks noChangeAspect="1"/>
          </p:cNvPicPr>
          <p:nvPr/>
        </p:nvPicPr>
        <p:blipFill>
          <a:blip r:embed="rId2">
            <a:extLst>
              <a:ext uri="{28A0092B-C50C-407E-A947-70E740481C1C}">
                <a14:useLocalDpi xmlns:a14="http://schemas.microsoft.com/office/drawing/2010/main" val="0"/>
              </a:ext>
            </a:extLst>
          </a:blip>
          <a:srcRect r="21974"/>
          <a:stretch>
            <a:fillRect/>
          </a:stretch>
        </p:blipFill>
        <p:spPr bwMode="auto">
          <a:xfrm>
            <a:off x="188913" y="1417638"/>
            <a:ext cx="6745287" cy="601980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5" name="椭圆 27"/>
          <p:cNvSpPr/>
          <p:nvPr/>
        </p:nvSpPr>
        <p:spPr>
          <a:xfrm>
            <a:off x="3417888" y="2800350"/>
            <a:ext cx="533400" cy="284163"/>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6" name="椭圆 28"/>
          <p:cNvSpPr/>
          <p:nvPr/>
        </p:nvSpPr>
        <p:spPr>
          <a:xfrm>
            <a:off x="827088" y="2989263"/>
            <a:ext cx="788987" cy="344487"/>
          </a:xfrm>
          <a:prstGeom prst="ellipse">
            <a:avLst/>
          </a:prstGeom>
          <a:noFill/>
          <a:ln>
            <a:solidFill>
              <a:srgbClr val="CD03C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7" name="椭圆 29"/>
          <p:cNvSpPr/>
          <p:nvPr/>
        </p:nvSpPr>
        <p:spPr>
          <a:xfrm>
            <a:off x="1477963" y="2989263"/>
            <a:ext cx="796925" cy="344487"/>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8" name="椭圆 30"/>
          <p:cNvSpPr/>
          <p:nvPr/>
        </p:nvSpPr>
        <p:spPr>
          <a:xfrm>
            <a:off x="3711575" y="3446463"/>
            <a:ext cx="620713" cy="3444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9" name="椭圆 31"/>
          <p:cNvSpPr/>
          <p:nvPr/>
        </p:nvSpPr>
        <p:spPr>
          <a:xfrm>
            <a:off x="3330575" y="3208338"/>
            <a:ext cx="620713" cy="346075"/>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Tree>
    <p:extLst>
      <p:ext uri="{BB962C8B-B14F-4D97-AF65-F5344CB8AC3E}">
        <p14:creationId xmlns:p14="http://schemas.microsoft.com/office/powerpoint/2010/main" val="258916096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2088" y="325438"/>
            <a:ext cx="8647112" cy="4525962"/>
          </a:xfrm>
        </p:spPr>
        <p:txBody>
          <a:bodyPr>
            <a:normAutofit/>
          </a:bodyPr>
          <a:lstStyle/>
          <a:p>
            <a:r>
              <a:rPr lang="zh-TW" altLang="en-US" smtClean="0">
                <a:ea typeface="PMingLiU" pitchFamily="18" charset="-120"/>
              </a:rPr>
              <a:t>作法</a:t>
            </a:r>
            <a:r>
              <a:rPr lang="en-US" altLang="zh-TW" smtClean="0">
                <a:ea typeface="PMingLiU" pitchFamily="18" charset="-120"/>
              </a:rPr>
              <a:t>: </a:t>
            </a:r>
            <a:r>
              <a:rPr lang="en-US" altLang="ja-JP" smtClean="0"/>
              <a:t>A computer Assisted Tagging and Data Extraction System</a:t>
            </a:r>
          </a:p>
          <a:p>
            <a:pPr algn="ctr">
              <a:buFont typeface="Arial" pitchFamily="34" charset="0"/>
              <a:buNone/>
            </a:pPr>
            <a:r>
              <a:rPr lang="en-US" altLang="en-US" sz="2400" b="1" i="1" smtClean="0">
                <a:solidFill>
                  <a:srgbClr val="FF0000"/>
                </a:solidFill>
              </a:rPr>
              <a:t>     運用 regular expressions 來標記有特殊寫法的文字區段</a:t>
            </a:r>
          </a:p>
          <a:p>
            <a:pPr>
              <a:buFont typeface="Arial" pitchFamily="34" charset="0"/>
              <a:buNone/>
            </a:pPr>
            <a:r>
              <a:rPr lang="en-US" altLang="en-US" sz="2400" smtClean="0"/>
              <a:t>     </a:t>
            </a:r>
            <a:r>
              <a:rPr lang="zh-TW" altLang="en-US" sz="2400" smtClean="0">
                <a:ea typeface="PMingLiU" pitchFamily="18" charset="-120"/>
              </a:rPr>
              <a:t>流程</a:t>
            </a:r>
            <a:r>
              <a:rPr lang="en-US" altLang="ja-JP" sz="2400" smtClean="0"/>
              <a:t>:</a:t>
            </a:r>
          </a:p>
          <a:p>
            <a:endParaRPr lang="en-US" altLang="en-US" smtClean="0"/>
          </a:p>
        </p:txBody>
      </p:sp>
      <p:sp>
        <p:nvSpPr>
          <p:cNvPr id="7" name="TextBox 6"/>
          <p:cNvSpPr txBox="1"/>
          <p:nvPr/>
        </p:nvSpPr>
        <p:spPr>
          <a:xfrm>
            <a:off x="1016000" y="2743200"/>
            <a:ext cx="1117600" cy="461963"/>
          </a:xfrm>
          <a:prstGeom prst="rect">
            <a:avLst/>
          </a:prstGeom>
          <a:noFill/>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en-US" altLang="en-US" sz="2400">
                <a:solidFill>
                  <a:srgbClr val="BFBFBF"/>
                </a:solidFill>
              </a:rPr>
              <a:t> –&gt; Tag </a:t>
            </a:r>
          </a:p>
        </p:txBody>
      </p:sp>
      <p:sp>
        <p:nvSpPr>
          <p:cNvPr id="8" name="TextBox 7"/>
          <p:cNvSpPr txBox="1"/>
          <p:nvPr/>
        </p:nvSpPr>
        <p:spPr>
          <a:xfrm>
            <a:off x="1143000" y="3119438"/>
            <a:ext cx="1447800" cy="461962"/>
          </a:xfrm>
          <a:prstGeom prst="rect">
            <a:avLst/>
          </a:prstGeom>
          <a:noFill/>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en-US" altLang="en-US" sz="2400">
                <a:solidFill>
                  <a:srgbClr val="BFBFBF"/>
                </a:solidFill>
              </a:rPr>
              <a:t> –&gt; Export</a:t>
            </a:r>
          </a:p>
        </p:txBody>
      </p:sp>
      <p:sp>
        <p:nvSpPr>
          <p:cNvPr id="9" name="TextBox 8"/>
          <p:cNvSpPr txBox="1"/>
          <p:nvPr/>
        </p:nvSpPr>
        <p:spPr>
          <a:xfrm>
            <a:off x="809625" y="2357438"/>
            <a:ext cx="1244600" cy="461962"/>
          </a:xfrm>
          <a:prstGeom prst="rect">
            <a:avLst/>
          </a:prstGeom>
          <a:noFill/>
        </p:spPr>
        <p:txBody>
          <a:bodyPr>
            <a:spAutoFit/>
          </a:bodyPr>
          <a:lstStyle/>
          <a:p>
            <a:pPr fontAlgn="auto">
              <a:spcBef>
                <a:spcPts val="0"/>
              </a:spcBef>
              <a:spcAft>
                <a:spcPts val="0"/>
              </a:spcAft>
              <a:defRPr/>
            </a:pPr>
            <a:r>
              <a:rPr lang="en-US" sz="2400" dirty="0">
                <a:solidFill>
                  <a:schemeClr val="bg1">
                    <a:lumMod val="75000"/>
                  </a:schemeClr>
                </a:solidFill>
                <a:latin typeface="+mn-lt"/>
                <a:ea typeface="+mn-ea"/>
              </a:rPr>
              <a:t> Import </a:t>
            </a:r>
          </a:p>
        </p:txBody>
      </p:sp>
      <p:sp>
        <p:nvSpPr>
          <p:cNvPr id="10" name="TextBox 9"/>
          <p:cNvSpPr txBox="1"/>
          <p:nvPr/>
        </p:nvSpPr>
        <p:spPr>
          <a:xfrm>
            <a:off x="812800" y="2357438"/>
            <a:ext cx="1244600" cy="461962"/>
          </a:xfrm>
          <a:prstGeom prst="rect">
            <a:avLst/>
          </a:prstGeom>
          <a:noFill/>
        </p:spPr>
        <p:txBody>
          <a:bodyPr>
            <a:spAutoFit/>
          </a:bodyPr>
          <a:lstStyle/>
          <a:p>
            <a:pPr fontAlgn="auto">
              <a:spcBef>
                <a:spcPts val="0"/>
              </a:spcBef>
              <a:spcAft>
                <a:spcPts val="0"/>
              </a:spcAft>
              <a:defRPr/>
            </a:pPr>
            <a:r>
              <a:rPr lang="en-US" sz="2400" dirty="0">
                <a:solidFill>
                  <a:schemeClr val="bg1">
                    <a:lumMod val="75000"/>
                  </a:schemeClr>
                </a:solidFill>
                <a:latin typeface="+mn-lt"/>
                <a:ea typeface="+mn-ea"/>
              </a:rPr>
              <a:t> </a:t>
            </a:r>
          </a:p>
        </p:txBody>
      </p:sp>
      <p:sp>
        <p:nvSpPr>
          <p:cNvPr id="11" name="TextBox 10"/>
          <p:cNvSpPr txBox="1">
            <a:spLocks noChangeArrowheads="1"/>
          </p:cNvSpPr>
          <p:nvPr/>
        </p:nvSpPr>
        <p:spPr bwMode="auto">
          <a:xfrm>
            <a:off x="1016000" y="2738438"/>
            <a:ext cx="111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en-US" altLang="en-US" sz="2400"/>
              <a:t> –&gt; Tag </a:t>
            </a:r>
          </a:p>
        </p:txBody>
      </p:sp>
      <p:sp>
        <p:nvSpPr>
          <p:cNvPr id="12" name="TextBox 11"/>
          <p:cNvSpPr txBox="1">
            <a:spLocks noChangeArrowheads="1"/>
          </p:cNvSpPr>
          <p:nvPr/>
        </p:nvSpPr>
        <p:spPr bwMode="auto">
          <a:xfrm>
            <a:off x="1143000" y="3119438"/>
            <a:ext cx="1447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en-US" altLang="en-US" sz="2400"/>
              <a:t> –&gt; Export</a:t>
            </a:r>
          </a:p>
        </p:txBody>
      </p:sp>
      <p:sp>
        <p:nvSpPr>
          <p:cNvPr id="17416" name="TextBox 13"/>
          <p:cNvSpPr txBox="1">
            <a:spLocks noChangeArrowheads="1"/>
          </p:cNvSpPr>
          <p:nvPr/>
        </p:nvSpPr>
        <p:spPr bwMode="auto">
          <a:xfrm>
            <a:off x="76200" y="6372225"/>
            <a:ext cx="3740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r>
              <a:rPr lang="zh-TW" altLang="en-US" b="1" i="1">
                <a:solidFill>
                  <a:srgbClr val="0000FF"/>
                </a:solidFill>
                <a:ea typeface="PMingLiU" pitchFamily="18" charset="-120"/>
              </a:rPr>
              <a:t>系統開發</a:t>
            </a:r>
            <a:r>
              <a:rPr lang="en-US" altLang="ja-JP" b="1" i="1">
                <a:solidFill>
                  <a:srgbClr val="0000FF"/>
                </a:solidFill>
              </a:rPr>
              <a:t>: </a:t>
            </a:r>
            <a:r>
              <a:rPr lang="zh-TW" altLang="en-US" b="1" i="1">
                <a:solidFill>
                  <a:srgbClr val="0000FF"/>
                </a:solidFill>
                <a:ea typeface="PMingLiU" pitchFamily="18" charset="-120"/>
              </a:rPr>
              <a:t>彭維謙</a:t>
            </a:r>
            <a:r>
              <a:rPr lang="en-US" altLang="zh-TW" b="1" i="1">
                <a:solidFill>
                  <a:srgbClr val="0000FF"/>
                </a:solidFill>
                <a:ea typeface="PMingLiU" pitchFamily="18" charset="-120"/>
              </a:rPr>
              <a:t> (</a:t>
            </a:r>
            <a:r>
              <a:rPr lang="zh-TW" altLang="en-US" b="1" i="1">
                <a:solidFill>
                  <a:srgbClr val="0000FF"/>
                </a:solidFill>
                <a:ea typeface="PMingLiU" pitchFamily="18" charset="-120"/>
              </a:rPr>
              <a:t>台大資工系</a:t>
            </a:r>
            <a:r>
              <a:rPr lang="en-US" altLang="zh-TW" b="1" i="1">
                <a:solidFill>
                  <a:srgbClr val="0000FF"/>
                </a:solidFill>
                <a:ea typeface="PMingLiU" pitchFamily="18" charset="-120"/>
              </a:rPr>
              <a:t>)</a:t>
            </a:r>
            <a:endParaRPr lang="en-US" altLang="en-US" b="1" i="1">
              <a:solidFill>
                <a:srgbClr val="0000FF"/>
              </a:solidFill>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6350" y="3281363"/>
            <a:ext cx="5114925" cy="315277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363788"/>
            <a:ext cx="6138863" cy="3967162"/>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852863"/>
            <a:ext cx="8326438" cy="200977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92100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TW" altLang="en-US" smtClean="0">
                <a:ea typeface="PMingLiU" pitchFamily="18" charset="-120"/>
              </a:rPr>
              <a:t>抓取「誰什麼時候任什麼官」</a:t>
            </a:r>
            <a:endParaRPr lang="en-US" altLang="en-US" smtClean="0"/>
          </a:p>
        </p:txBody>
      </p:sp>
      <p:sp>
        <p:nvSpPr>
          <p:cNvPr id="3" name="内容占位符 2"/>
          <p:cNvSpPr>
            <a:spLocks noGrp="1"/>
          </p:cNvSpPr>
          <p:nvPr>
            <p:ph idx="1"/>
          </p:nvPr>
        </p:nvSpPr>
        <p:spPr>
          <a:xfrm>
            <a:off x="414338" y="1295400"/>
            <a:ext cx="8229600" cy="4525963"/>
          </a:xfrm>
        </p:spPr>
        <p:txBody>
          <a:bodyPr rtlCol="0">
            <a:normAutofit/>
          </a:bodyPr>
          <a:lstStyle/>
          <a:p>
            <a:pPr fontAlgn="auto">
              <a:spcAft>
                <a:spcPts val="0"/>
              </a:spcAft>
              <a:buFont typeface="Arial"/>
              <a:buChar char="•"/>
              <a:defRPr/>
            </a:pPr>
            <a:r>
              <a:rPr lang="en-US" dirty="0" smtClean="0">
                <a:ea typeface="+mn-ea"/>
              </a:rPr>
              <a:t>Tagging Names</a:t>
            </a:r>
          </a:p>
          <a:p>
            <a:pPr marL="0" indent="0" fontAlgn="auto">
              <a:spcAft>
                <a:spcPts val="0"/>
              </a:spcAft>
              <a:buFont typeface="Arial"/>
              <a:buNone/>
              <a:defRPr/>
            </a:pPr>
            <a:r>
              <a:rPr lang="en-US" dirty="0">
                <a:ea typeface="+mn-ea"/>
              </a:rPr>
              <a:t> </a:t>
            </a:r>
            <a:r>
              <a:rPr lang="en-US" dirty="0" smtClean="0">
                <a:ea typeface="+mn-ea"/>
              </a:rPr>
              <a:t>   </a:t>
            </a:r>
            <a:r>
              <a:rPr lang="en-US" sz="2400" dirty="0" smtClean="0">
                <a:ea typeface="+mn-ea"/>
              </a:rPr>
              <a:t>Separate the names into different rows </a:t>
            </a:r>
          </a:p>
          <a:p>
            <a:pPr marL="0" indent="0" fontAlgn="auto">
              <a:spcAft>
                <a:spcPts val="0"/>
              </a:spcAft>
              <a:buFont typeface="Arial"/>
              <a:buNone/>
              <a:defRPr/>
            </a:pPr>
            <a:r>
              <a:rPr lang="en-US" sz="2400" dirty="0">
                <a:ea typeface="+mn-ea"/>
              </a:rPr>
              <a:t> </a:t>
            </a:r>
            <a:r>
              <a:rPr lang="en-US" sz="2400" dirty="0" smtClean="0">
                <a:ea typeface="+mn-ea"/>
              </a:rPr>
              <a:t>    </a:t>
            </a:r>
            <a:endParaRPr lang="en-US" sz="2400" dirty="0">
              <a:ea typeface="+mn-ea"/>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730500"/>
            <a:ext cx="8297862" cy="3725863"/>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450" y="3124200"/>
            <a:ext cx="9144000" cy="270192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66838" y="3810000"/>
            <a:ext cx="7821612" cy="1566863"/>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cxnSp>
        <p:nvCxnSpPr>
          <p:cNvPr id="14" name="直接连接符 13"/>
          <p:cNvCxnSpPr>
            <a:cxnSpLocks noChangeShapeType="1"/>
          </p:cNvCxnSpPr>
          <p:nvPr/>
        </p:nvCxnSpPr>
        <p:spPr bwMode="auto">
          <a:xfrm>
            <a:off x="468313" y="6096000"/>
            <a:ext cx="762000" cy="0"/>
          </a:xfrm>
          <a:prstGeom prst="line">
            <a:avLst/>
          </a:prstGeom>
          <a:noFill/>
          <a:ln w="38100">
            <a:solidFill>
              <a:schemeClr val="accent2"/>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6512489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 y="76200"/>
            <a:ext cx="8915400" cy="4525963"/>
          </a:xfrm>
        </p:spPr>
        <p:txBody>
          <a:bodyPr rtlCol="0">
            <a:normAutofit/>
          </a:bodyPr>
          <a:lstStyle/>
          <a:p>
            <a:pPr fontAlgn="auto">
              <a:spcAft>
                <a:spcPts val="0"/>
              </a:spcAft>
              <a:buFont typeface="Arial"/>
              <a:buChar char="•"/>
              <a:defRPr/>
            </a:pPr>
            <a:r>
              <a:rPr lang="en-US" dirty="0" smtClean="0">
                <a:ea typeface="+mn-ea"/>
              </a:rPr>
              <a:t>Adding shared information</a:t>
            </a:r>
          </a:p>
          <a:p>
            <a:pPr marL="0" indent="0" fontAlgn="auto">
              <a:spcAft>
                <a:spcPts val="0"/>
              </a:spcAft>
              <a:buFont typeface="Arial"/>
              <a:buNone/>
              <a:defRPr/>
            </a:pPr>
            <a:r>
              <a:rPr lang="en-US" dirty="0" smtClean="0">
                <a:ea typeface="+mn-ea"/>
              </a:rPr>
              <a:t>    </a:t>
            </a:r>
            <a:r>
              <a:rPr lang="en-US" sz="2400" dirty="0" smtClean="0">
                <a:ea typeface="+mn-ea"/>
              </a:rPr>
              <a:t>Select certain words and add them as titles</a:t>
            </a:r>
          </a:p>
          <a:p>
            <a:pPr marL="0" indent="0" fontAlgn="auto">
              <a:spcAft>
                <a:spcPts val="0"/>
              </a:spcAft>
              <a:buFont typeface="Arial"/>
              <a:buNone/>
              <a:defRPr/>
            </a:pPr>
            <a:r>
              <a:rPr lang="en-US" sz="2400" dirty="0">
                <a:ea typeface="+mn-ea"/>
              </a:rPr>
              <a:t> </a:t>
            </a:r>
            <a:r>
              <a:rPr lang="en-US" sz="2400" dirty="0" smtClean="0">
                <a:ea typeface="+mn-ea"/>
              </a:rPr>
              <a:t>    Add shared information to a number of records at one time</a:t>
            </a:r>
          </a:p>
          <a:p>
            <a:pPr marL="0" indent="0" fontAlgn="auto">
              <a:spcAft>
                <a:spcPts val="0"/>
              </a:spcAft>
              <a:buFont typeface="Arial"/>
              <a:buNone/>
              <a:defRPr/>
            </a:pPr>
            <a:r>
              <a:rPr lang="en-US" sz="2400" dirty="0">
                <a:ea typeface="+mn-ea"/>
              </a:rPr>
              <a:t> </a:t>
            </a:r>
            <a:r>
              <a:rPr lang="en-US" sz="2400" dirty="0" smtClean="0">
                <a:ea typeface="+mn-ea"/>
              </a:rPr>
              <a:t>    </a:t>
            </a:r>
          </a:p>
          <a:p>
            <a:pPr marL="0" indent="0" fontAlgn="auto">
              <a:spcAft>
                <a:spcPts val="0"/>
              </a:spcAft>
              <a:buFont typeface="Arial"/>
              <a:buNone/>
              <a:defRPr/>
            </a:pPr>
            <a:r>
              <a:rPr lang="en-US" sz="2400" dirty="0" smtClean="0">
                <a:ea typeface="+mn-ea"/>
              </a:rPr>
              <a:t>     </a:t>
            </a:r>
            <a:endParaRPr lang="en-US" sz="2400" dirty="0">
              <a:ea typeface="+mn-ea"/>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5913" y="1633538"/>
            <a:ext cx="3962400" cy="463867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133600"/>
            <a:ext cx="7115175" cy="403860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813" y="2514600"/>
            <a:ext cx="5392738" cy="3309938"/>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grpSp>
        <p:nvGrpSpPr>
          <p:cNvPr id="19" name="组合 18"/>
          <p:cNvGrpSpPr>
            <a:grpSpLocks/>
          </p:cNvGrpSpPr>
          <p:nvPr/>
        </p:nvGrpSpPr>
        <p:grpSpPr bwMode="auto">
          <a:xfrm>
            <a:off x="36513" y="2233613"/>
            <a:ext cx="9048750" cy="3438525"/>
            <a:chOff x="309079" y="755248"/>
            <a:chExt cx="9048655" cy="3438337"/>
          </a:xfrm>
        </p:grpSpPr>
        <p:pic>
          <p:nvPicPr>
            <p:cNvPr id="12" name="图片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9079" y="883842"/>
              <a:ext cx="9048655" cy="3309743"/>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17" name="椭圆 16"/>
            <p:cNvSpPr/>
            <p:nvPr/>
          </p:nvSpPr>
          <p:spPr>
            <a:xfrm>
              <a:off x="5257264" y="761598"/>
              <a:ext cx="685793" cy="3431987"/>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18" name="椭圆 17"/>
            <p:cNvSpPr/>
            <p:nvPr/>
          </p:nvSpPr>
          <p:spPr>
            <a:xfrm>
              <a:off x="6552650" y="755248"/>
              <a:ext cx="685793" cy="3431987"/>
            </a:xfrm>
            <a:prstGeom prst="ellipse">
              <a:avLst/>
            </a:prstGeom>
            <a:noFill/>
            <a:ln>
              <a:solidFill>
                <a:srgbClr val="CD03C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grpSp>
    </p:spTree>
    <p:extLst>
      <p:ext uri="{BB962C8B-B14F-4D97-AF65-F5344CB8AC3E}">
        <p14:creationId xmlns:p14="http://schemas.microsoft.com/office/powerpoint/2010/main" val="26654641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8600" y="152400"/>
            <a:ext cx="8229600" cy="4525963"/>
          </a:xfrm>
        </p:spPr>
        <p:txBody>
          <a:bodyPr rtlCol="0">
            <a:normAutofit/>
          </a:bodyPr>
          <a:lstStyle/>
          <a:p>
            <a:pPr fontAlgn="auto">
              <a:spcAft>
                <a:spcPts val="0"/>
              </a:spcAft>
              <a:buFont typeface="Arial"/>
              <a:buChar char="•"/>
              <a:defRPr/>
            </a:pPr>
            <a:r>
              <a:rPr lang="en-US" dirty="0" smtClean="0">
                <a:ea typeface="+mn-ea"/>
              </a:rPr>
              <a:t>Creating your own Regexes </a:t>
            </a:r>
          </a:p>
          <a:p>
            <a:pPr marL="0" indent="0" fontAlgn="auto">
              <a:spcAft>
                <a:spcPts val="0"/>
              </a:spcAft>
              <a:buFont typeface="Arial"/>
              <a:buNone/>
              <a:defRPr/>
            </a:pPr>
            <a:r>
              <a:rPr lang="en-US" dirty="0">
                <a:ea typeface="+mn-ea"/>
              </a:rPr>
              <a:t> </a:t>
            </a:r>
            <a:r>
              <a:rPr lang="en-US" dirty="0" smtClean="0">
                <a:ea typeface="+mn-ea"/>
              </a:rPr>
              <a:t>   </a:t>
            </a:r>
            <a:r>
              <a:rPr lang="en-US" sz="2400" dirty="0" smtClean="0">
                <a:ea typeface="+mn-ea"/>
              </a:rPr>
              <a:t>Finding patterns in the text</a:t>
            </a:r>
          </a:p>
          <a:p>
            <a:pPr marL="0" indent="0" fontAlgn="auto">
              <a:spcAft>
                <a:spcPts val="0"/>
              </a:spcAft>
              <a:buFont typeface="Arial"/>
              <a:buNone/>
              <a:defRPr/>
            </a:pPr>
            <a:r>
              <a:rPr lang="en-US" sz="2400" dirty="0">
                <a:ea typeface="+mn-ea"/>
              </a:rPr>
              <a:t> </a:t>
            </a:r>
            <a:r>
              <a:rPr lang="en-US" sz="2400" dirty="0" smtClean="0">
                <a:ea typeface="+mn-ea"/>
              </a:rPr>
              <a:t>    Load and run predefined regular expressions</a:t>
            </a:r>
          </a:p>
          <a:p>
            <a:pPr marL="0" indent="0" fontAlgn="auto">
              <a:spcAft>
                <a:spcPts val="0"/>
              </a:spcAft>
              <a:buFont typeface="Arial"/>
              <a:buNone/>
              <a:defRPr/>
            </a:pPr>
            <a:r>
              <a:rPr lang="en-US" dirty="0">
                <a:ea typeface="+mn-ea"/>
              </a:rPr>
              <a:t> </a:t>
            </a:r>
            <a:r>
              <a:rPr lang="en-US" dirty="0" smtClean="0">
                <a:ea typeface="+mn-ea"/>
              </a:rPr>
              <a:t>   </a:t>
            </a:r>
            <a:endParaRPr lang="en-US" dirty="0">
              <a:ea typeface="+mn-ea"/>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192338"/>
            <a:ext cx="6664325" cy="377190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18263" y="2760663"/>
            <a:ext cx="2733675" cy="2782887"/>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grpSp>
        <p:nvGrpSpPr>
          <p:cNvPr id="16" name="组合 15"/>
          <p:cNvGrpSpPr>
            <a:grpSpLocks/>
          </p:cNvGrpSpPr>
          <p:nvPr/>
        </p:nvGrpSpPr>
        <p:grpSpPr bwMode="auto">
          <a:xfrm>
            <a:off x="66675" y="2079625"/>
            <a:ext cx="6348413" cy="3884613"/>
            <a:chOff x="0" y="2136149"/>
            <a:chExt cx="6348889" cy="3884659"/>
          </a:xfrm>
        </p:grpSpPr>
        <p:pic>
          <p:nvPicPr>
            <p:cNvPr id="13" name="图片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2136149"/>
              <a:ext cx="6348889" cy="3884659"/>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14" name="椭圆 13"/>
            <p:cNvSpPr/>
            <p:nvPr/>
          </p:nvSpPr>
          <p:spPr>
            <a:xfrm>
              <a:off x="3048229" y="2590179"/>
              <a:ext cx="990674" cy="2935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15" name="椭圆 14"/>
            <p:cNvSpPr/>
            <p:nvPr/>
          </p:nvSpPr>
          <p:spPr>
            <a:xfrm>
              <a:off x="4038903" y="2590179"/>
              <a:ext cx="685851" cy="2935323"/>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grpSp>
      <p:grpSp>
        <p:nvGrpSpPr>
          <p:cNvPr id="19" name="组合 18"/>
          <p:cNvGrpSpPr>
            <a:grpSpLocks/>
          </p:cNvGrpSpPr>
          <p:nvPr/>
        </p:nvGrpSpPr>
        <p:grpSpPr bwMode="auto">
          <a:xfrm>
            <a:off x="903288" y="1766888"/>
            <a:ext cx="7296150" cy="4510087"/>
            <a:chOff x="4648200" y="264022"/>
            <a:chExt cx="7297169" cy="4509206"/>
          </a:xfrm>
        </p:grpSpPr>
        <p:pic>
          <p:nvPicPr>
            <p:cNvPr id="10" name="图片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95853"/>
              <a:ext cx="7297169" cy="447737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17" name="椭圆 16"/>
            <p:cNvSpPr/>
            <p:nvPr/>
          </p:nvSpPr>
          <p:spPr>
            <a:xfrm>
              <a:off x="7620415" y="264022"/>
              <a:ext cx="404869" cy="450920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sp>
          <p:nvSpPr>
            <p:cNvPr id="18" name="椭圆 17"/>
            <p:cNvSpPr/>
            <p:nvPr/>
          </p:nvSpPr>
          <p:spPr>
            <a:xfrm>
              <a:off x="7239362" y="264022"/>
              <a:ext cx="381053" cy="4509206"/>
            </a:xfrm>
            <a:prstGeom prst="ellipse">
              <a:avLst/>
            </a:prstGeom>
            <a:noFill/>
            <a:ln>
              <a:solidFill>
                <a:srgbClr val="00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endParaRPr lang="en-US" altLang="en-US">
                <a:solidFill>
                  <a:srgbClr val="FFFFFF"/>
                </a:solidFill>
              </a:endParaRPr>
            </a:p>
          </p:txBody>
        </p:sp>
      </p:grpSp>
    </p:spTree>
    <p:extLst>
      <p:ext uri="{BB962C8B-B14F-4D97-AF65-F5344CB8AC3E}">
        <p14:creationId xmlns:p14="http://schemas.microsoft.com/office/powerpoint/2010/main" val="34877195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28600"/>
            <a:ext cx="8229600" cy="4525963"/>
          </a:xfrm>
        </p:spPr>
        <p:txBody>
          <a:bodyPr>
            <a:normAutofit/>
          </a:bodyPr>
          <a:lstStyle/>
          <a:p>
            <a:r>
              <a:rPr lang="en-US" altLang="en-US" smtClean="0"/>
              <a:t>Customizing the Regexes </a:t>
            </a:r>
          </a:p>
          <a:p>
            <a:pPr>
              <a:buFont typeface="Arial" pitchFamily="34" charset="0"/>
              <a:buNone/>
            </a:pPr>
            <a:r>
              <a:rPr lang="en-US" altLang="en-US" sz="2400" smtClean="0"/>
              <a:t>     Can modify the regular expressions to fit the variation of patterns in each gazetteer </a:t>
            </a:r>
          </a:p>
          <a:p>
            <a:endParaRPr lang="en-US" altLang="en-US" smtClean="0"/>
          </a:p>
        </p:txBody>
      </p:sp>
      <p:grpSp>
        <p:nvGrpSpPr>
          <p:cNvPr id="13" name="组合 12"/>
          <p:cNvGrpSpPr>
            <a:grpSpLocks/>
          </p:cNvGrpSpPr>
          <p:nvPr/>
        </p:nvGrpSpPr>
        <p:grpSpPr bwMode="auto">
          <a:xfrm>
            <a:off x="5465763" y="1757363"/>
            <a:ext cx="3652837" cy="4484687"/>
            <a:chOff x="5492328" y="2133600"/>
            <a:chExt cx="3651672" cy="4485523"/>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44888" y="3586946"/>
              <a:ext cx="3111277" cy="3032177"/>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
          <p:nvSpPr>
            <p:cNvPr id="10" name="线形标注 1 9"/>
            <p:cNvSpPr/>
            <p:nvPr/>
          </p:nvSpPr>
          <p:spPr>
            <a:xfrm>
              <a:off x="5492328" y="2209814"/>
              <a:ext cx="1317205" cy="914570"/>
            </a:xfrm>
            <a:prstGeom prst="borderCallout1">
              <a:avLst>
                <a:gd name="adj1" fmla="val 189120"/>
                <a:gd name="adj2" fmla="val 60248"/>
                <a:gd name="adj3" fmla="val 96451"/>
                <a:gd name="adj4" fmla="val 49965"/>
              </a:avLst>
            </a:prstGeom>
          </p:spPr>
          <p:style>
            <a:lnRef idx="2">
              <a:schemeClr val="accent1"/>
            </a:lnRef>
            <a:fillRef idx="1">
              <a:schemeClr val="lt1"/>
            </a:fillRef>
            <a:effectRef idx="0">
              <a:schemeClr val="accent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en-US" altLang="en-US" sz="1600">
                  <a:solidFill>
                    <a:srgbClr val="000000"/>
                  </a:solidFill>
                </a:rPr>
                <a:t>The number, e.g. </a:t>
              </a:r>
              <a:r>
                <a:rPr lang="zh-CN" altLang="en-US" sz="1600">
                  <a:solidFill>
                    <a:srgbClr val="000000"/>
                  </a:solidFill>
                  <a:ea typeface="宋体" pitchFamily="2" charset="-122"/>
                </a:rPr>
                <a:t>一</a:t>
              </a:r>
              <a:r>
                <a:rPr lang="en-US" altLang="zh-CN" sz="1600">
                  <a:solidFill>
                    <a:srgbClr val="000000"/>
                  </a:solidFill>
                  <a:ea typeface="宋体" pitchFamily="2" charset="-122"/>
                </a:rPr>
                <a:t>,</a:t>
              </a:r>
              <a:r>
                <a:rPr lang="zh-CN" altLang="en-US" sz="1600">
                  <a:solidFill>
                    <a:srgbClr val="000000"/>
                  </a:solidFill>
                  <a:ea typeface="宋体" pitchFamily="2" charset="-122"/>
                </a:rPr>
                <a:t>二十</a:t>
              </a:r>
              <a:endParaRPr lang="en-US" altLang="en-US" sz="1600">
                <a:solidFill>
                  <a:srgbClr val="000000"/>
                </a:solidFill>
              </a:endParaRPr>
            </a:p>
          </p:txBody>
        </p:sp>
        <p:sp>
          <p:nvSpPr>
            <p:cNvPr id="11" name="线形标注 1 10"/>
            <p:cNvSpPr/>
            <p:nvPr/>
          </p:nvSpPr>
          <p:spPr>
            <a:xfrm>
              <a:off x="7612552" y="2133600"/>
              <a:ext cx="1325139" cy="468399"/>
            </a:xfrm>
            <a:prstGeom prst="borderCallout1">
              <a:avLst>
                <a:gd name="adj1" fmla="val 18750"/>
                <a:gd name="adj2" fmla="val -8333"/>
                <a:gd name="adj3" fmla="val 386641"/>
                <a:gd name="adj4" fmla="val -78194"/>
              </a:avLst>
            </a:prstGeom>
          </p:spPr>
          <p:style>
            <a:lnRef idx="2">
              <a:schemeClr val="accent1"/>
            </a:lnRef>
            <a:fillRef idx="1">
              <a:schemeClr val="lt1"/>
            </a:fillRef>
            <a:effectRef idx="0">
              <a:schemeClr val="accent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en-US" altLang="en-US" sz="1600">
                  <a:solidFill>
                    <a:srgbClr val="000000"/>
                  </a:solidFill>
                </a:rPr>
                <a:t>The character “</a:t>
              </a:r>
              <a:r>
                <a:rPr lang="zh-CN" altLang="en-US" sz="1600">
                  <a:solidFill>
                    <a:srgbClr val="000000"/>
                  </a:solidFill>
                  <a:ea typeface="宋体" pitchFamily="2" charset="-122"/>
                </a:rPr>
                <a:t>年</a:t>
              </a:r>
              <a:r>
                <a:rPr lang="en-US" altLang="en-US" sz="1600">
                  <a:solidFill>
                    <a:srgbClr val="000000"/>
                  </a:solidFill>
                </a:rPr>
                <a:t>”</a:t>
              </a:r>
            </a:p>
          </p:txBody>
        </p:sp>
        <p:sp>
          <p:nvSpPr>
            <p:cNvPr id="12" name="线形标注 1 11"/>
            <p:cNvSpPr/>
            <p:nvPr/>
          </p:nvSpPr>
          <p:spPr>
            <a:xfrm>
              <a:off x="7406242" y="2667099"/>
              <a:ext cx="1737758" cy="674813"/>
            </a:xfrm>
            <a:prstGeom prst="borderCallout1">
              <a:avLst>
                <a:gd name="adj1" fmla="val 96528"/>
                <a:gd name="adj2" fmla="val -1273"/>
                <a:gd name="adj3" fmla="val 188305"/>
                <a:gd name="adj4" fmla="val -34025"/>
              </a:avLst>
            </a:prstGeom>
          </p:spPr>
          <p:style>
            <a:lnRef idx="2">
              <a:schemeClr val="accent1"/>
            </a:lnRef>
            <a:fillRef idx="1">
              <a:schemeClr val="lt1"/>
            </a:fillRef>
            <a:effectRef idx="0">
              <a:schemeClr val="accent1"/>
            </a:effectRef>
            <a:fontRef idx="minor">
              <a:schemeClr val="dk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a:solidFill>
                    <a:schemeClr val="tx1"/>
                  </a:solidFill>
                  <a:latin typeface="Calibri" pitchFamily="34" charset="0"/>
                  <a:ea typeface="MS PGothic" pitchFamily="34" charset="-128"/>
                </a:defRPr>
              </a:lvl9pPr>
            </a:lstStyle>
            <a:p>
              <a:pPr algn="ctr"/>
              <a:r>
                <a:rPr lang="en-US" altLang="en-US" sz="1600">
                  <a:solidFill>
                    <a:srgbClr val="000000"/>
                  </a:solidFill>
                </a:rPr>
                <a:t>A list of words equivalent to “</a:t>
              </a:r>
              <a:r>
                <a:rPr lang="zh-CN" altLang="en-US" sz="1600">
                  <a:solidFill>
                    <a:srgbClr val="000000"/>
                  </a:solidFill>
                  <a:ea typeface="宋体" pitchFamily="2" charset="-122"/>
                </a:rPr>
                <a:t>任</a:t>
              </a:r>
              <a:r>
                <a:rPr lang="en-US" altLang="en-US" sz="1600">
                  <a:solidFill>
                    <a:srgbClr val="000000"/>
                  </a:solidFill>
                </a:rPr>
                <a:t>”</a:t>
              </a:r>
              <a:r>
                <a:rPr lang="en-US" altLang="ja-JP" sz="1600">
                  <a:solidFill>
                    <a:srgbClr val="000000"/>
                  </a:solidFill>
                </a:rPr>
                <a:t> e.g.</a:t>
              </a:r>
              <a:r>
                <a:rPr lang="zh-CN" altLang="en-US" sz="1600">
                  <a:solidFill>
                    <a:srgbClr val="000000"/>
                  </a:solidFill>
                  <a:ea typeface="宋体" pitchFamily="2" charset="-122"/>
                </a:rPr>
                <a:t>署</a:t>
              </a:r>
              <a:endParaRPr lang="en-US" altLang="en-US" sz="1600">
                <a:solidFill>
                  <a:srgbClr val="000000"/>
                </a:solidFill>
              </a:endParaRPr>
            </a:p>
          </p:txBody>
        </p:sp>
      </p:grpSp>
      <p:pic>
        <p:nvPicPr>
          <p:cNvPr id="14" name="图片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72025" y="2251075"/>
            <a:ext cx="434657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图片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312988"/>
            <a:ext cx="3495675"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虚尾箭头 15"/>
          <p:cNvSpPr/>
          <p:nvPr/>
        </p:nvSpPr>
        <p:spPr>
          <a:xfrm>
            <a:off x="3422650" y="3663950"/>
            <a:ext cx="1377950" cy="485775"/>
          </a:xfrm>
          <a:prstGeom prst="stripedRightArrow">
            <a:avLst>
              <a:gd name="adj1" fmla="val 73883"/>
              <a:gd name="adj2" fmla="val 47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Manage wordlist</a:t>
            </a:r>
          </a:p>
        </p:txBody>
      </p:sp>
      <p:sp>
        <p:nvSpPr>
          <p:cNvPr id="17" name="虚尾箭头 16"/>
          <p:cNvSpPr/>
          <p:nvPr/>
        </p:nvSpPr>
        <p:spPr>
          <a:xfrm>
            <a:off x="3727450" y="3681413"/>
            <a:ext cx="1377950" cy="485775"/>
          </a:xfrm>
          <a:prstGeom prst="stripedRightArrow">
            <a:avLst>
              <a:gd name="adj1" fmla="val 73883"/>
              <a:gd name="adj2" fmla="val 47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Delete Regex group</a:t>
            </a:r>
          </a:p>
        </p:txBody>
      </p:sp>
    </p:spTree>
    <p:extLst>
      <p:ext uri="{BB962C8B-B14F-4D97-AF65-F5344CB8AC3E}">
        <p14:creationId xmlns:p14="http://schemas.microsoft.com/office/powerpoint/2010/main" val="14581962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 y="76200"/>
            <a:ext cx="8229600" cy="4525963"/>
          </a:xfrm>
        </p:spPr>
        <p:txBody>
          <a:bodyPr rtlCol="0">
            <a:normAutofit/>
          </a:bodyPr>
          <a:lstStyle/>
          <a:p>
            <a:pPr fontAlgn="auto">
              <a:spcAft>
                <a:spcPts val="0"/>
              </a:spcAft>
              <a:buFont typeface="Arial"/>
              <a:buChar char="•"/>
              <a:defRPr/>
            </a:pPr>
            <a:r>
              <a:rPr lang="en-US" dirty="0" smtClean="0">
                <a:ea typeface="+mn-ea"/>
              </a:rPr>
              <a:t>Export </a:t>
            </a:r>
          </a:p>
          <a:p>
            <a:pPr marL="0" indent="0" fontAlgn="auto">
              <a:spcAft>
                <a:spcPts val="0"/>
              </a:spcAft>
              <a:buFont typeface="Arial"/>
              <a:buNone/>
              <a:defRPr/>
            </a:pPr>
            <a:r>
              <a:rPr lang="en-US" dirty="0" smtClean="0">
                <a:ea typeface="+mn-ea"/>
              </a:rPr>
              <a:t>    </a:t>
            </a:r>
            <a:r>
              <a:rPr lang="en-US" sz="2400" dirty="0" smtClean="0">
                <a:ea typeface="+mn-ea"/>
              </a:rPr>
              <a:t>Export extraction result as a table</a:t>
            </a:r>
            <a:endParaRPr lang="en-US" sz="2400" dirty="0">
              <a:ea typeface="+mn-ea"/>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63" y="1524000"/>
            <a:ext cx="7354888" cy="283845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70075" y="1295400"/>
            <a:ext cx="5449888" cy="571500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463" y="1174750"/>
            <a:ext cx="5116513" cy="3152775"/>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52663" y="2433638"/>
            <a:ext cx="6897687" cy="4457700"/>
          </a:xfrm>
          <a:prstGeom prst="rect">
            <a:avLst/>
          </a:prstGeom>
          <a:noFill/>
          <a:ln w="38100" cap="sq">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9566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altLang="zh-CN" dirty="0" smtClean="0">
                <a:ea typeface="宋体" pitchFamily="2" charset="-122"/>
              </a:rPr>
              <a:t>2015 </a:t>
            </a:r>
            <a:r>
              <a:rPr lang="en-US" altLang="zh-CN" dirty="0" smtClean="0">
                <a:ea typeface="宋体" pitchFamily="2" charset="-122"/>
              </a:rPr>
              <a:t>CBDB Database</a:t>
            </a:r>
            <a:endParaRPr lang="en-US" altLang="en-US" dirty="0" smtClean="0"/>
          </a:p>
        </p:txBody>
      </p:sp>
      <p:sp>
        <p:nvSpPr>
          <p:cNvPr id="21507" name="Rectangle 5"/>
          <p:cNvSpPr>
            <a:spLocks noGrp="1" noChangeArrowheads="1"/>
          </p:cNvSpPr>
          <p:nvPr>
            <p:ph type="subTitle" idx="1"/>
          </p:nvPr>
        </p:nvSpPr>
        <p:spPr/>
        <p:txBody>
          <a:bodyPr/>
          <a:lstStyle/>
          <a:p>
            <a:pPr eaLnBrk="1" hangingPunct="1"/>
            <a:endParaRPr lang="en-US" altLang="en-US" smtClean="0"/>
          </a:p>
        </p:txBody>
      </p:sp>
    </p:spTree>
    <p:extLst>
      <p:ext uri="{BB962C8B-B14F-4D97-AF65-F5344CB8AC3E}">
        <p14:creationId xmlns:p14="http://schemas.microsoft.com/office/powerpoint/2010/main" val="27889344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07887357"/>
              </p:ext>
            </p:extLst>
          </p:nvPr>
        </p:nvGraphicFramePr>
        <p:xfrm>
          <a:off x="609600" y="609600"/>
          <a:ext cx="6553200" cy="6190869"/>
        </p:xfrm>
        <a:graphic>
          <a:graphicData uri="http://schemas.openxmlformats.org/drawingml/2006/table">
            <a:tbl>
              <a:tblPr firstRow="1" firstCol="1" bandRow="1">
                <a:tableStyleId>{5C22544A-7EE6-4342-B048-85BDC9FD1C3A}</a:tableStyleId>
              </a:tblPr>
              <a:tblGrid>
                <a:gridCol w="2965026"/>
                <a:gridCol w="3588174"/>
              </a:tblGrid>
              <a:tr h="505691">
                <a:tc>
                  <a:txBody>
                    <a:bodyPr/>
                    <a:lstStyle/>
                    <a:p>
                      <a:pPr marL="0" marR="0" algn="ctr">
                        <a:lnSpc>
                          <a:spcPct val="115000"/>
                        </a:lnSpc>
                        <a:spcBef>
                          <a:spcPts val="0"/>
                        </a:spcBef>
                        <a:spcAft>
                          <a:spcPts val="0"/>
                        </a:spcAft>
                      </a:pPr>
                      <a:r>
                        <a:rPr lang="en-US" sz="3200" dirty="0">
                          <a:effectLst/>
                        </a:rPr>
                        <a:t>Period</a:t>
                      </a:r>
                      <a:endParaRPr lang="en-US" sz="3200" dirty="0">
                        <a:effectLst/>
                        <a:latin typeface="Calibri"/>
                        <a:ea typeface="SimSun"/>
                        <a:cs typeface="Times New Roman"/>
                      </a:endParaRPr>
                    </a:p>
                  </a:txBody>
                  <a:tcPr marL="68580" marR="68580" marT="0" marB="0" anchor="b"/>
                </a:tc>
                <a:tc>
                  <a:txBody>
                    <a:bodyPr/>
                    <a:lstStyle/>
                    <a:p>
                      <a:pPr marL="0" marR="0" algn="ctr">
                        <a:lnSpc>
                          <a:spcPct val="115000"/>
                        </a:lnSpc>
                        <a:spcBef>
                          <a:spcPts val="0"/>
                        </a:spcBef>
                        <a:spcAft>
                          <a:spcPts val="0"/>
                        </a:spcAft>
                      </a:pPr>
                      <a:r>
                        <a:rPr lang="en-US" sz="3200" dirty="0" smtClean="0">
                          <a:effectLst/>
                        </a:rPr>
                        <a:t>Number</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Tang</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45426</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5 Dynasties</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1116</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Song</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45199</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Liao</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325</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Jin</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300</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Yuan</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19915</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Ming</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163459</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Qing</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62103</a:t>
                      </a:r>
                      <a:endParaRPr lang="en-US" sz="3200" dirty="0">
                        <a:effectLst/>
                        <a:latin typeface="Calibri"/>
                        <a:ea typeface="SimSun"/>
                        <a:cs typeface="Times New Roman"/>
                      </a:endParaRPr>
                    </a:p>
                  </a:txBody>
                  <a:tcPr marL="68580" marR="68580" marT="0" marB="0" anchor="b"/>
                </a:tc>
              </a:tr>
              <a:tr h="582549">
                <a:tc>
                  <a:txBody>
                    <a:bodyPr/>
                    <a:lstStyle/>
                    <a:p>
                      <a:pPr marL="0" marR="0" algn="r">
                        <a:lnSpc>
                          <a:spcPct val="115000"/>
                        </a:lnSpc>
                        <a:spcBef>
                          <a:spcPts val="0"/>
                        </a:spcBef>
                        <a:spcAft>
                          <a:spcPts val="0"/>
                        </a:spcAft>
                      </a:pPr>
                      <a:r>
                        <a:rPr lang="en-US" sz="3200" dirty="0" err="1">
                          <a:effectLst/>
                        </a:rPr>
                        <a:t>Minguo</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3222</a:t>
                      </a:r>
                      <a:endParaRPr lang="en-US" sz="3200" dirty="0">
                        <a:effectLst/>
                        <a:latin typeface="Calibri"/>
                        <a:ea typeface="SimSun"/>
                        <a:cs typeface="Times New Roman"/>
                      </a:endParaRPr>
                    </a:p>
                  </a:txBody>
                  <a:tcPr marL="68580" marR="68580" marT="0" marB="0" anchor="b"/>
                </a:tc>
              </a:tr>
              <a:tr h="505691">
                <a:tc>
                  <a:txBody>
                    <a:bodyPr/>
                    <a:lstStyle/>
                    <a:p>
                      <a:pPr marL="0" marR="0" algn="r">
                        <a:lnSpc>
                          <a:spcPct val="115000"/>
                        </a:lnSpc>
                        <a:spcBef>
                          <a:spcPts val="0"/>
                        </a:spcBef>
                        <a:spcAft>
                          <a:spcPts val="0"/>
                        </a:spcAft>
                      </a:pPr>
                      <a:r>
                        <a:rPr lang="en-US" sz="3200" dirty="0">
                          <a:effectLst/>
                        </a:rPr>
                        <a:t>Other</a:t>
                      </a:r>
                      <a:endParaRPr lang="en-US" sz="3200" dirty="0">
                        <a:effectLst/>
                        <a:latin typeface="Calibri"/>
                        <a:ea typeface="SimSun"/>
                        <a:cs typeface="Times New Roman"/>
                      </a:endParaRPr>
                    </a:p>
                  </a:txBody>
                  <a:tcPr marL="68580" marR="68580" marT="0" marB="0" anchor="b">
                    <a:solidFill>
                      <a:srgbClr val="0070C0"/>
                    </a:solidFill>
                  </a:tcPr>
                </a:tc>
                <a:tc>
                  <a:txBody>
                    <a:bodyPr/>
                    <a:lstStyle/>
                    <a:p>
                      <a:pPr marL="0" marR="0" algn="r">
                        <a:lnSpc>
                          <a:spcPct val="115000"/>
                        </a:lnSpc>
                        <a:spcBef>
                          <a:spcPts val="0"/>
                        </a:spcBef>
                        <a:spcAft>
                          <a:spcPts val="0"/>
                        </a:spcAft>
                      </a:pPr>
                      <a:r>
                        <a:rPr lang="en-US" sz="3200" dirty="0" smtClean="0">
                          <a:effectLst/>
                        </a:rPr>
                        <a:t>18855</a:t>
                      </a:r>
                      <a:endParaRPr lang="en-US" sz="3200" dirty="0">
                        <a:effectLst/>
                        <a:latin typeface="Calibri"/>
                        <a:ea typeface="SimSun"/>
                        <a:cs typeface="Times New Roman"/>
                      </a:endParaRPr>
                    </a:p>
                  </a:txBody>
                  <a:tcPr marL="68580" marR="68580" marT="0" marB="0" anchor="b"/>
                </a:tc>
              </a:tr>
            </a:tbl>
          </a:graphicData>
        </a:graphic>
      </p:graphicFrame>
      <p:sp>
        <p:nvSpPr>
          <p:cNvPr id="3" name="TextBox 2"/>
          <p:cNvSpPr txBox="1"/>
          <p:nvPr/>
        </p:nvSpPr>
        <p:spPr>
          <a:xfrm>
            <a:off x="35496" y="0"/>
            <a:ext cx="9108504" cy="523220"/>
          </a:xfrm>
          <a:prstGeom prst="rect">
            <a:avLst/>
          </a:prstGeom>
          <a:noFill/>
        </p:spPr>
        <p:txBody>
          <a:bodyPr wrap="square" rtlCol="0">
            <a:spAutoFit/>
          </a:bodyPr>
          <a:lstStyle/>
          <a:p>
            <a:r>
              <a:rPr lang="en-US" sz="2800" b="1" dirty="0" smtClean="0"/>
              <a:t>CBDB April 2015 release:  data on 360,000 persons</a:t>
            </a:r>
            <a:endParaRPr lang="en-US" sz="2800" b="1" dirty="0"/>
          </a:p>
        </p:txBody>
      </p:sp>
    </p:spTree>
    <p:extLst>
      <p:ext uri="{BB962C8B-B14F-4D97-AF65-F5344CB8AC3E}">
        <p14:creationId xmlns:p14="http://schemas.microsoft.com/office/powerpoint/2010/main" val="22191142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CBDB as of April 2015</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01442445"/>
              </p:ext>
            </p:extLst>
          </p:nvPr>
        </p:nvGraphicFramePr>
        <p:xfrm>
          <a:off x="0" y="1196752"/>
          <a:ext cx="9144000" cy="54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1511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2085592051"/>
              </p:ext>
            </p:extLst>
          </p:nvPr>
        </p:nvGraphicFramePr>
        <p:xfrm>
          <a:off x="107504" y="0"/>
          <a:ext cx="9001000"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55424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ctrTitle"/>
          </p:nvPr>
        </p:nvSpPr>
        <p:spPr/>
        <p:txBody>
          <a:bodyPr/>
          <a:lstStyle/>
          <a:p>
            <a:pPr eaLnBrk="1" hangingPunct="1"/>
            <a:r>
              <a:rPr lang="en-US" altLang="zh-CN" smtClean="0">
                <a:ea typeface="宋体" pitchFamily="2" charset="-122"/>
              </a:rPr>
              <a:t>Where CBDB finds data</a:t>
            </a:r>
            <a:endParaRPr lang="en-US" altLang="en-US" smtClean="0"/>
          </a:p>
        </p:txBody>
      </p:sp>
      <p:sp>
        <p:nvSpPr>
          <p:cNvPr id="23555" name="Rectangle 5"/>
          <p:cNvSpPr>
            <a:spLocks noGrp="1" noChangeArrowheads="1"/>
          </p:cNvSpPr>
          <p:nvPr>
            <p:ph type="subTitle" idx="1"/>
          </p:nvPr>
        </p:nvSpPr>
        <p:spPr/>
        <p:txBody>
          <a:bodyPr/>
          <a:lstStyle/>
          <a:p>
            <a:pPr eaLnBrk="1" hangingPunct="1"/>
            <a:endParaRPr lang="en-US" altLang="en-US" smtClean="0"/>
          </a:p>
        </p:txBody>
      </p:sp>
    </p:spTree>
    <p:extLst>
      <p:ext uri="{BB962C8B-B14F-4D97-AF65-F5344CB8AC3E}">
        <p14:creationId xmlns:p14="http://schemas.microsoft.com/office/powerpoint/2010/main" val="22510105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0"/>
            <a:ext cx="8229600" cy="1143000"/>
          </a:xfrm>
          <a:solidFill>
            <a:srgbClr val="FFCC99"/>
          </a:solidFill>
        </p:spPr>
        <p:txBody>
          <a:bodyPr/>
          <a:lstStyle/>
          <a:p>
            <a:pPr eaLnBrk="1" hangingPunct="1"/>
            <a:r>
              <a:rPr lang="en-US" altLang="en-US" sz="4000" smtClean="0"/>
              <a:t>Biography in China </a:t>
            </a:r>
            <a:endParaRPr lang="zh-TW" altLang="en-US" sz="4000" smtClean="0">
              <a:ea typeface="PMingLiU" pitchFamily="18" charset="-120"/>
            </a:endParaRPr>
          </a:p>
        </p:txBody>
      </p:sp>
      <p:sp>
        <p:nvSpPr>
          <p:cNvPr id="24579" name="Rectangle 3"/>
          <p:cNvSpPr>
            <a:spLocks noGrp="1" noChangeArrowheads="1"/>
          </p:cNvSpPr>
          <p:nvPr>
            <p:ph type="body" idx="1"/>
          </p:nvPr>
        </p:nvSpPr>
        <p:spPr>
          <a:xfrm>
            <a:off x="152400" y="1143000"/>
            <a:ext cx="8763000" cy="5715000"/>
          </a:xfrm>
          <a:solidFill>
            <a:schemeClr val="accent1"/>
          </a:solidFill>
        </p:spPr>
        <p:txBody>
          <a:bodyPr/>
          <a:lstStyle/>
          <a:p>
            <a:pPr eaLnBrk="1" hangingPunct="1"/>
            <a:r>
              <a:rPr lang="en-US" altLang="en-US" sz="2800" smtClean="0"/>
              <a:t>China has over 2000 years of elite biography</a:t>
            </a:r>
          </a:p>
          <a:p>
            <a:pPr eaLnBrk="1" hangingPunct="1"/>
            <a:r>
              <a:rPr lang="en-US" altLang="en-US" sz="2800" smtClean="0"/>
              <a:t>There are perhaps 250,000 biographies in the historical record: including biographies in dynastic histories and local gazetteers and grave biographies</a:t>
            </a:r>
          </a:p>
          <a:p>
            <a:pPr eaLnBrk="1" hangingPunct="1"/>
            <a:r>
              <a:rPr lang="en-US" altLang="en-US" sz="2800" smtClean="0"/>
              <a:t>Local gazetteers (Song-Qing) mention at least 2 million people</a:t>
            </a:r>
          </a:p>
          <a:p>
            <a:pPr eaLnBrk="1" hangingPunct="1"/>
            <a:r>
              <a:rPr lang="en-US" altLang="en-US" sz="2800" smtClean="0"/>
              <a:t>The tradition of compiling genealogies in China is unique in world history </a:t>
            </a:r>
          </a:p>
          <a:p>
            <a:pPr eaLnBrk="1" hangingPunct="1"/>
            <a:r>
              <a:rPr lang="en-US" altLang="en-US" sz="2800" smtClean="0"/>
              <a:t>Chinese history is an important source for the history of humanity (we can know more about more people, over more territory, over a longer period)</a:t>
            </a:r>
          </a:p>
          <a:p>
            <a:pPr eaLnBrk="1" hangingPunct="1"/>
            <a:endParaRPr lang="en-US" altLang="en-US" sz="2800" smtClean="0"/>
          </a:p>
          <a:p>
            <a:pPr eaLnBrk="1" hangingPunct="1"/>
            <a:endParaRPr lang="en-US" altLang="en-US" smtClean="0"/>
          </a:p>
        </p:txBody>
      </p:sp>
    </p:spTree>
    <p:extLst>
      <p:ext uri="{BB962C8B-B14F-4D97-AF65-F5344CB8AC3E}">
        <p14:creationId xmlns:p14="http://schemas.microsoft.com/office/powerpoint/2010/main" val="1149886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eng qing Ke Chengfu"/>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828675" y="692150"/>
            <a:ext cx="10296525" cy="6856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875" name="Rectangle 3"/>
          <p:cNvSpPr>
            <a:spLocks noGrp="1" noChangeArrowheads="1"/>
          </p:cNvSpPr>
          <p:nvPr>
            <p:ph type="ctrTitle" idx="4294967295"/>
          </p:nvPr>
        </p:nvSpPr>
        <p:spPr>
          <a:xfrm>
            <a:off x="1371600" y="2743200"/>
            <a:ext cx="7772400" cy="1470025"/>
          </a:xfrm>
          <a:gradFill rotWithShape="1">
            <a:gsLst>
              <a:gs pos="0">
                <a:schemeClr val="accent1">
                  <a:alpha val="35001"/>
                </a:schemeClr>
              </a:gs>
              <a:gs pos="100000">
                <a:schemeClr val="accent1">
                  <a:gamma/>
                  <a:shade val="46275"/>
                  <a:invGamma/>
                  <a:alpha val="38000"/>
                </a:schemeClr>
              </a:gs>
            </a:gsLst>
            <a:lin ang="5400000" scaled="1"/>
          </a:gradFill>
        </p:spPr>
        <p:txBody>
          <a:bodyPr/>
          <a:lstStyle/>
          <a:p>
            <a:pPr eaLnBrk="1" hangingPunct="1">
              <a:defRPr/>
            </a:pPr>
            <a:r>
              <a:rPr lang="en-US" altLang="en-US" smtClean="0"/>
              <a:t>Modeling Life Histories </a:t>
            </a:r>
            <a:r>
              <a:rPr lang="en-US" altLang="en-US" sz="4000" i="1" smtClean="0"/>
              <a:t>– from anecdote to data</a:t>
            </a:r>
          </a:p>
        </p:txBody>
      </p:sp>
      <p:sp>
        <p:nvSpPr>
          <p:cNvPr id="3076" name="Rectangle 4"/>
          <p:cNvSpPr>
            <a:spLocks noGrp="1" noChangeArrowheads="1"/>
          </p:cNvSpPr>
          <p:nvPr>
            <p:ph type="subTitle" idx="4294967295"/>
          </p:nvPr>
        </p:nvSpPr>
        <p:spPr>
          <a:xfrm>
            <a:off x="0" y="4572000"/>
            <a:ext cx="6400800" cy="1752600"/>
          </a:xfrm>
        </p:spPr>
        <p:txBody>
          <a:bodyPr/>
          <a:lstStyle/>
          <a:p>
            <a:pPr marL="0" indent="0" algn="ctr" eaLnBrk="1" hangingPunct="1">
              <a:lnSpc>
                <a:spcPct val="80000"/>
              </a:lnSpc>
              <a:buFontTx/>
              <a:buNone/>
            </a:pPr>
            <a:r>
              <a:rPr lang="en-US" altLang="en-US" sz="2800" b="1" smtClean="0"/>
              <a:t>Biography </a:t>
            </a:r>
          </a:p>
          <a:p>
            <a:pPr marL="0" indent="0" algn="ctr" eaLnBrk="1" hangingPunct="1">
              <a:lnSpc>
                <a:spcPct val="80000"/>
              </a:lnSpc>
              <a:buFontTx/>
              <a:buNone/>
            </a:pPr>
            <a:r>
              <a:rPr lang="en-US" altLang="en-US" sz="2800" b="1" smtClean="0"/>
              <a:t>Prosopography</a:t>
            </a:r>
          </a:p>
          <a:p>
            <a:pPr marL="0" indent="0" algn="ctr" eaLnBrk="1" hangingPunct="1">
              <a:lnSpc>
                <a:spcPct val="80000"/>
              </a:lnSpc>
              <a:buFontTx/>
              <a:buNone/>
            </a:pPr>
            <a:r>
              <a:rPr lang="en-US" altLang="en-US" sz="2800" b="1" smtClean="0"/>
              <a:t>Social Network Analysis</a:t>
            </a:r>
          </a:p>
          <a:p>
            <a:pPr marL="0" indent="0" algn="ctr" eaLnBrk="1" hangingPunct="1">
              <a:lnSpc>
                <a:spcPct val="80000"/>
              </a:lnSpc>
              <a:buFontTx/>
              <a:buNone/>
            </a:pPr>
            <a:r>
              <a:rPr lang="en-US" altLang="en-US" sz="2800" b="1" smtClean="0"/>
              <a:t>Geospatial Analysis</a:t>
            </a:r>
          </a:p>
        </p:txBody>
      </p:sp>
      <p:pic>
        <p:nvPicPr>
          <p:cNvPr id="3077"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zh-CN" smtClean="0">
                <a:ea typeface="宋体" pitchFamily="2" charset="-122"/>
              </a:rPr>
              <a:t>Where CBDB finds data</a:t>
            </a:r>
            <a:endParaRPr lang="en-US" altLang="en-US" smtClean="0"/>
          </a:p>
        </p:txBody>
      </p:sp>
      <p:sp>
        <p:nvSpPr>
          <p:cNvPr id="25603" name="Rectangle 3"/>
          <p:cNvSpPr>
            <a:spLocks noGrp="1" noChangeArrowheads="1"/>
          </p:cNvSpPr>
          <p:nvPr>
            <p:ph type="body" idx="1"/>
          </p:nvPr>
        </p:nvSpPr>
        <p:spPr>
          <a:xfrm>
            <a:off x="250825" y="1196752"/>
            <a:ext cx="8435975" cy="5661248"/>
          </a:xfrm>
        </p:spPr>
        <p:txBody>
          <a:bodyPr/>
          <a:lstStyle/>
          <a:p>
            <a:pPr eaLnBrk="1" hangingPunct="1">
              <a:lnSpc>
                <a:spcPct val="80000"/>
              </a:lnSpc>
            </a:pPr>
            <a:r>
              <a:rPr lang="en-US" altLang="zh-CN" sz="2000" dirty="0" smtClean="0">
                <a:ea typeface="宋体" pitchFamily="2" charset="-122"/>
              </a:rPr>
              <a:t>Modern syntheses of biographical data</a:t>
            </a:r>
          </a:p>
          <a:p>
            <a:pPr lvl="1" eaLnBrk="1" hangingPunct="1">
              <a:lnSpc>
                <a:spcPct val="80000"/>
              </a:lnSpc>
            </a:pPr>
            <a:r>
              <a:rPr lang="zh-CN" altLang="en-US" sz="1800" dirty="0" smtClean="0">
                <a:ea typeface="宋体" pitchFamily="2" charset="-122"/>
              </a:rPr>
              <a:t>宋人傳記資料索引</a:t>
            </a:r>
          </a:p>
          <a:p>
            <a:pPr lvl="1" eaLnBrk="1" hangingPunct="1">
              <a:lnSpc>
                <a:spcPct val="80000"/>
              </a:lnSpc>
            </a:pPr>
            <a:r>
              <a:rPr lang="zh-CN" altLang="en-US" sz="1800" dirty="0" smtClean="0">
                <a:ea typeface="宋体" pitchFamily="2" charset="-122"/>
              </a:rPr>
              <a:t>元人傳記資料索引</a:t>
            </a:r>
          </a:p>
          <a:p>
            <a:pPr lvl="1" eaLnBrk="1" hangingPunct="1">
              <a:lnSpc>
                <a:spcPct val="80000"/>
              </a:lnSpc>
            </a:pPr>
            <a:r>
              <a:rPr lang="zh-CN" altLang="en-US" sz="1800" dirty="0" smtClean="0">
                <a:ea typeface="宋体" pitchFamily="2" charset="-122"/>
              </a:rPr>
              <a:t>明人傳記資料索引</a:t>
            </a:r>
          </a:p>
          <a:p>
            <a:pPr lvl="1" eaLnBrk="1" hangingPunct="1">
              <a:lnSpc>
                <a:spcPct val="80000"/>
              </a:lnSpc>
            </a:pPr>
            <a:r>
              <a:rPr lang="zh-CN" altLang="en-US" sz="1800" dirty="0" smtClean="0">
                <a:ea typeface="宋体" pitchFamily="2" charset="-122"/>
              </a:rPr>
              <a:t>清代人物生卒年</a:t>
            </a:r>
            <a:r>
              <a:rPr lang="zh-CN" altLang="en-US" sz="1800" dirty="0" smtClean="0">
                <a:ea typeface="宋体" pitchFamily="2" charset="-122"/>
              </a:rPr>
              <a:t>表</a:t>
            </a:r>
            <a:endParaRPr lang="en-US" altLang="zh-CN" sz="1800" dirty="0" smtClean="0">
              <a:ea typeface="宋体" pitchFamily="2" charset="-122"/>
            </a:endParaRPr>
          </a:p>
          <a:p>
            <a:pPr lvl="1" eaLnBrk="1" hangingPunct="1">
              <a:lnSpc>
                <a:spcPct val="80000"/>
              </a:lnSpc>
            </a:pPr>
            <a:r>
              <a:rPr lang="zh-CN" altLang="en-US" sz="1800" dirty="0" smtClean="0">
                <a:ea typeface="宋体" pitchFamily="2" charset="-122"/>
              </a:rPr>
              <a:t>宋元明清登科錄</a:t>
            </a:r>
            <a:endParaRPr lang="zh-CN" altLang="en-US" sz="1800" dirty="0" smtClean="0">
              <a:ea typeface="宋体" pitchFamily="2" charset="-122"/>
            </a:endParaRPr>
          </a:p>
          <a:p>
            <a:pPr eaLnBrk="1" hangingPunct="1">
              <a:lnSpc>
                <a:spcPct val="80000"/>
              </a:lnSpc>
            </a:pPr>
            <a:r>
              <a:rPr lang="en-US" altLang="zh-CN" sz="2000" dirty="0" smtClean="0">
                <a:ea typeface="宋体" pitchFamily="2" charset="-122"/>
              </a:rPr>
              <a:t>Traditional biographical records</a:t>
            </a:r>
          </a:p>
          <a:p>
            <a:pPr lvl="1" eaLnBrk="1" hangingPunct="1">
              <a:lnSpc>
                <a:spcPct val="80000"/>
              </a:lnSpc>
            </a:pPr>
            <a:r>
              <a:rPr lang="zh-CN" altLang="en-US" sz="1800" dirty="0" smtClean="0">
                <a:ea typeface="宋体" pitchFamily="2" charset="-122"/>
              </a:rPr>
              <a:t>正史列傳</a:t>
            </a:r>
          </a:p>
          <a:p>
            <a:pPr lvl="1" eaLnBrk="1" hangingPunct="1">
              <a:lnSpc>
                <a:spcPct val="80000"/>
              </a:lnSpc>
            </a:pPr>
            <a:r>
              <a:rPr lang="zh-CN" altLang="en-US" sz="1800" dirty="0" smtClean="0">
                <a:ea typeface="宋体" pitchFamily="2" charset="-122"/>
              </a:rPr>
              <a:t>墓誌銘、墓表等</a:t>
            </a:r>
          </a:p>
          <a:p>
            <a:pPr lvl="1" eaLnBrk="1" hangingPunct="1">
              <a:lnSpc>
                <a:spcPct val="80000"/>
              </a:lnSpc>
            </a:pPr>
            <a:r>
              <a:rPr lang="zh-CN" altLang="en-US" sz="1800" dirty="0" smtClean="0">
                <a:ea typeface="宋体" pitchFamily="2" charset="-122"/>
              </a:rPr>
              <a:t>地方誌列傳</a:t>
            </a:r>
          </a:p>
          <a:p>
            <a:pPr eaLnBrk="1" hangingPunct="1">
              <a:lnSpc>
                <a:spcPct val="80000"/>
              </a:lnSpc>
            </a:pPr>
            <a:r>
              <a:rPr lang="en-US" altLang="zh-CN" sz="2000" dirty="0" smtClean="0">
                <a:ea typeface="宋体" pitchFamily="2" charset="-122"/>
              </a:rPr>
              <a:t>Evidence for social associations from literary collections</a:t>
            </a:r>
          </a:p>
          <a:p>
            <a:pPr lvl="1" eaLnBrk="1" hangingPunct="1">
              <a:lnSpc>
                <a:spcPct val="80000"/>
              </a:lnSpc>
            </a:pPr>
            <a:r>
              <a:rPr lang="zh-CN" altLang="en-US" sz="1800" dirty="0" smtClean="0">
                <a:ea typeface="宋体" pitchFamily="2" charset="-122"/>
              </a:rPr>
              <a:t>文集之祭文、序、記、書信等</a:t>
            </a:r>
          </a:p>
          <a:p>
            <a:pPr eaLnBrk="1" hangingPunct="1">
              <a:lnSpc>
                <a:spcPct val="80000"/>
              </a:lnSpc>
            </a:pPr>
            <a:r>
              <a:rPr lang="en-US" altLang="zh-CN" sz="2000" dirty="0" smtClean="0">
                <a:ea typeface="宋体" pitchFamily="2" charset="-122"/>
              </a:rPr>
              <a:t>Evidence for office holding from modern and traditional sources</a:t>
            </a:r>
          </a:p>
          <a:p>
            <a:pPr lvl="1" eaLnBrk="1" hangingPunct="1">
              <a:lnSpc>
                <a:spcPct val="80000"/>
              </a:lnSpc>
            </a:pPr>
            <a:r>
              <a:rPr lang="zh-CN" altLang="en-US" sz="1800" dirty="0" smtClean="0">
                <a:ea typeface="宋体" pitchFamily="2" charset="-122"/>
              </a:rPr>
              <a:t>郡守年</a:t>
            </a:r>
            <a:r>
              <a:rPr lang="zh-CN" altLang="en-US" sz="1800" dirty="0" smtClean="0">
                <a:ea typeface="宋体" pitchFamily="2" charset="-122"/>
              </a:rPr>
              <a:t>表，方鎮年表，九卿年表等</a:t>
            </a:r>
            <a:endParaRPr lang="en-US" altLang="zh-CN" sz="1800" dirty="0" smtClean="0">
              <a:ea typeface="宋体" pitchFamily="2" charset="-122"/>
            </a:endParaRPr>
          </a:p>
          <a:p>
            <a:pPr lvl="1" eaLnBrk="1" hangingPunct="1">
              <a:lnSpc>
                <a:spcPct val="80000"/>
              </a:lnSpc>
            </a:pPr>
            <a:r>
              <a:rPr lang="zh-CN" altLang="en-US" sz="1800" dirty="0" smtClean="0">
                <a:ea typeface="宋体" pitchFamily="2" charset="-122"/>
              </a:rPr>
              <a:t>地方志，會</a:t>
            </a:r>
            <a:r>
              <a:rPr lang="zh-CN" altLang="en-US" sz="1800" dirty="0" smtClean="0">
                <a:ea typeface="宋体" pitchFamily="2" charset="-122"/>
              </a:rPr>
              <a:t>要、實錄等</a:t>
            </a:r>
          </a:p>
          <a:p>
            <a:pPr eaLnBrk="1" hangingPunct="1">
              <a:lnSpc>
                <a:spcPct val="80000"/>
              </a:lnSpc>
            </a:pPr>
            <a:r>
              <a:rPr lang="en-US" altLang="zh-CN" sz="2000" dirty="0" smtClean="0">
                <a:ea typeface="宋体" pitchFamily="2" charset="-122"/>
              </a:rPr>
              <a:t>Other biographical databases</a:t>
            </a:r>
          </a:p>
          <a:p>
            <a:pPr lvl="1" eaLnBrk="1" hangingPunct="1">
              <a:lnSpc>
                <a:spcPct val="80000"/>
              </a:lnSpc>
            </a:pPr>
            <a:r>
              <a:rPr lang="en-US" altLang="zh-CN" sz="1800" dirty="0" smtClean="0">
                <a:ea typeface="宋体" pitchFamily="2" charset="-122"/>
              </a:rPr>
              <a:t>Ming Qing Women’s Writing</a:t>
            </a:r>
            <a:endParaRPr lang="en-US" altLang="zh-CN" sz="1800" dirty="0" smtClean="0">
              <a:ea typeface="宋体" pitchFamily="2" charset="-122"/>
            </a:endParaRPr>
          </a:p>
          <a:p>
            <a:pPr lvl="1" eaLnBrk="1" hangingPunct="1">
              <a:lnSpc>
                <a:spcPct val="80000"/>
              </a:lnSpc>
            </a:pPr>
            <a:r>
              <a:rPr lang="en-US" altLang="zh-CN" sz="1800" dirty="0" smtClean="0">
                <a:ea typeface="宋体" pitchFamily="2" charset="-122"/>
              </a:rPr>
              <a:t>Ming Qing Name Authority files</a:t>
            </a:r>
          </a:p>
          <a:p>
            <a:pPr lvl="1" eaLnBrk="1" hangingPunct="1">
              <a:lnSpc>
                <a:spcPct val="80000"/>
              </a:lnSpc>
            </a:pPr>
            <a:r>
              <a:rPr lang="en-US" altLang="zh-CN" sz="1800" dirty="0" err="1" smtClean="0">
                <a:ea typeface="宋体" pitchFamily="2" charset="-122"/>
              </a:rPr>
              <a:t>Pers</a:t>
            </a:r>
            <a:r>
              <a:rPr lang="en-US" altLang="zh-CN" sz="1800" dirty="0" smtClean="0">
                <a:ea typeface="宋体" pitchFamily="2" charset="-122"/>
              </a:rPr>
              <a:t>-DB Knowledge Base of Tang Persons (Kyoto)</a:t>
            </a:r>
          </a:p>
          <a:p>
            <a:pPr eaLnBrk="1" hangingPunct="1">
              <a:lnSpc>
                <a:spcPct val="80000"/>
              </a:lnSpc>
            </a:pPr>
            <a:endParaRPr lang="en-US" altLang="zh-CN" sz="2000" dirty="0" smtClean="0">
              <a:ea typeface="宋体" pitchFamily="2" charset="-122"/>
            </a:endParaRPr>
          </a:p>
          <a:p>
            <a:pPr eaLnBrk="1" hangingPunct="1">
              <a:lnSpc>
                <a:spcPct val="80000"/>
              </a:lnSpc>
            </a:pPr>
            <a:endParaRPr lang="en-US" altLang="zh-CN" sz="2000" dirty="0" smtClean="0">
              <a:ea typeface="宋体" pitchFamily="2" charset="-122"/>
            </a:endParaRPr>
          </a:p>
          <a:p>
            <a:pPr lvl="1" eaLnBrk="1" hangingPunct="1">
              <a:lnSpc>
                <a:spcPct val="80000"/>
              </a:lnSpc>
            </a:pPr>
            <a:endParaRPr lang="zh-CN" altLang="en-US" sz="1800" dirty="0" smtClean="0">
              <a:ea typeface="宋体" pitchFamily="2" charset="-122"/>
            </a:endParaRPr>
          </a:p>
        </p:txBody>
      </p:sp>
    </p:spTree>
    <p:extLst>
      <p:ext uri="{BB962C8B-B14F-4D97-AF65-F5344CB8AC3E}">
        <p14:creationId xmlns:p14="http://schemas.microsoft.com/office/powerpoint/2010/main" val="25282727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tLang="zh-CN" smtClean="0">
                <a:ea typeface="宋体" pitchFamily="2" charset="-122"/>
              </a:rPr>
              <a:t>How CBDB data is selected</a:t>
            </a:r>
            <a:endParaRPr lang="en-US" altLang="en-US" smtClean="0"/>
          </a:p>
        </p:txBody>
      </p:sp>
      <p:sp>
        <p:nvSpPr>
          <p:cNvPr id="26627" name="Rectangle 3"/>
          <p:cNvSpPr>
            <a:spLocks noGrp="1" noChangeArrowheads="1"/>
          </p:cNvSpPr>
          <p:nvPr>
            <p:ph type="body" idx="1"/>
          </p:nvPr>
        </p:nvSpPr>
        <p:spPr>
          <a:xfrm>
            <a:off x="323850" y="1600200"/>
            <a:ext cx="8362950" cy="4852988"/>
          </a:xfrm>
        </p:spPr>
        <p:txBody>
          <a:bodyPr/>
          <a:lstStyle/>
          <a:p>
            <a:pPr eaLnBrk="1" hangingPunct="1">
              <a:lnSpc>
                <a:spcPct val="80000"/>
              </a:lnSpc>
            </a:pPr>
            <a:r>
              <a:rPr lang="en-US" altLang="zh-CN" sz="2800" smtClean="0">
                <a:ea typeface="宋体" pitchFamily="2" charset="-122"/>
              </a:rPr>
              <a:t>Names——</a:t>
            </a:r>
            <a:r>
              <a:rPr lang="zh-CN" altLang="en-US" sz="2800" smtClean="0">
                <a:ea typeface="宋体" pitchFamily="2" charset="-122"/>
              </a:rPr>
              <a:t>人名</a:t>
            </a:r>
            <a:endParaRPr lang="en-US" altLang="zh-CN" sz="2800" smtClean="0">
              <a:ea typeface="宋体" pitchFamily="2" charset="-122"/>
            </a:endParaRPr>
          </a:p>
          <a:p>
            <a:pPr eaLnBrk="1" hangingPunct="1">
              <a:lnSpc>
                <a:spcPct val="80000"/>
              </a:lnSpc>
            </a:pPr>
            <a:r>
              <a:rPr lang="en-US" altLang="zh-CN" sz="2800" smtClean="0">
                <a:ea typeface="宋体" pitchFamily="2" charset="-122"/>
              </a:rPr>
              <a:t>Time——</a:t>
            </a:r>
            <a:r>
              <a:rPr lang="zh-CN" altLang="en-US" sz="2800" smtClean="0">
                <a:ea typeface="宋体" pitchFamily="2" charset="-122"/>
              </a:rPr>
              <a:t>時間</a:t>
            </a:r>
            <a:endParaRPr lang="en-US" altLang="zh-CN" sz="2800" smtClean="0">
              <a:ea typeface="宋体" pitchFamily="2" charset="-122"/>
            </a:endParaRPr>
          </a:p>
          <a:p>
            <a:pPr eaLnBrk="1" hangingPunct="1">
              <a:lnSpc>
                <a:spcPct val="80000"/>
              </a:lnSpc>
            </a:pPr>
            <a:r>
              <a:rPr lang="en-US" altLang="zh-CN" sz="2800" smtClean="0">
                <a:ea typeface="宋体" pitchFamily="2" charset="-122"/>
              </a:rPr>
              <a:t>Places——</a:t>
            </a:r>
            <a:r>
              <a:rPr lang="zh-CN" altLang="en-US" sz="2800" smtClean="0">
                <a:ea typeface="宋体" pitchFamily="2" charset="-122"/>
              </a:rPr>
              <a:t>地址</a:t>
            </a:r>
          </a:p>
          <a:p>
            <a:pPr eaLnBrk="1" hangingPunct="1">
              <a:lnSpc>
                <a:spcPct val="80000"/>
              </a:lnSpc>
            </a:pPr>
            <a:r>
              <a:rPr lang="en-US" altLang="zh-CN" sz="2800" smtClean="0">
                <a:ea typeface="宋体" pitchFamily="2" charset="-122"/>
              </a:rPr>
              <a:t>Offices——</a:t>
            </a:r>
            <a:r>
              <a:rPr lang="zh-CN" altLang="en-US" sz="2800" smtClean="0">
                <a:ea typeface="宋体" pitchFamily="2" charset="-122"/>
              </a:rPr>
              <a:t>職官</a:t>
            </a:r>
            <a:endParaRPr lang="en-US" altLang="zh-CN" sz="2800" smtClean="0">
              <a:ea typeface="宋体" pitchFamily="2" charset="-122"/>
            </a:endParaRPr>
          </a:p>
          <a:p>
            <a:pPr eaLnBrk="1" hangingPunct="1">
              <a:lnSpc>
                <a:spcPct val="80000"/>
              </a:lnSpc>
            </a:pPr>
            <a:r>
              <a:rPr lang="en-US" altLang="zh-CN" sz="2800" smtClean="0">
                <a:ea typeface="宋体" pitchFamily="2" charset="-122"/>
              </a:rPr>
              <a:t>M</a:t>
            </a:r>
            <a:r>
              <a:rPr lang="en-US" altLang="zh-TW" sz="2800" smtClean="0">
                <a:ea typeface="PMingLiU" pitchFamily="18" charset="-120"/>
              </a:rPr>
              <a:t>ode</a:t>
            </a:r>
            <a:r>
              <a:rPr lang="en-US" altLang="zh-CN" sz="2800" smtClean="0">
                <a:ea typeface="宋体" pitchFamily="2" charset="-122"/>
              </a:rPr>
              <a:t>s of entry into office——</a:t>
            </a:r>
            <a:r>
              <a:rPr lang="zh-CN" altLang="en-US" sz="2800" smtClean="0">
                <a:ea typeface="宋体" pitchFamily="2" charset="-122"/>
              </a:rPr>
              <a:t>入仕途徑</a:t>
            </a:r>
            <a:endParaRPr lang="en-US" altLang="zh-CN" sz="2800" smtClean="0">
              <a:ea typeface="宋体" pitchFamily="2" charset="-122"/>
            </a:endParaRPr>
          </a:p>
          <a:p>
            <a:pPr eaLnBrk="1" hangingPunct="1">
              <a:lnSpc>
                <a:spcPct val="80000"/>
              </a:lnSpc>
            </a:pPr>
            <a:r>
              <a:rPr lang="en-US" altLang="zh-CN" sz="2800" smtClean="0">
                <a:ea typeface="宋体" pitchFamily="2" charset="-122"/>
              </a:rPr>
              <a:t>Writings——</a:t>
            </a:r>
            <a:r>
              <a:rPr lang="zh-CN" altLang="en-US" sz="2800" smtClean="0">
                <a:ea typeface="宋体" pitchFamily="2" charset="-122"/>
              </a:rPr>
              <a:t>著作</a:t>
            </a:r>
            <a:endParaRPr lang="en-US" altLang="zh-CN" sz="2800" smtClean="0">
              <a:ea typeface="宋体" pitchFamily="2" charset="-122"/>
            </a:endParaRPr>
          </a:p>
          <a:p>
            <a:pPr eaLnBrk="1" hangingPunct="1">
              <a:lnSpc>
                <a:spcPct val="80000"/>
              </a:lnSpc>
            </a:pPr>
            <a:r>
              <a:rPr lang="en-US" altLang="zh-TW" sz="2800" smtClean="0">
                <a:ea typeface="PMingLiU" pitchFamily="18" charset="-120"/>
              </a:rPr>
              <a:t>Social Distinctiveness</a:t>
            </a:r>
            <a:r>
              <a:rPr lang="en-US" altLang="zh-CN" sz="2800" smtClean="0">
                <a:ea typeface="宋体" pitchFamily="2" charset="-122"/>
              </a:rPr>
              <a:t>——</a:t>
            </a:r>
            <a:r>
              <a:rPr lang="zh-CN" altLang="en-US" sz="2800" smtClean="0">
                <a:ea typeface="宋体" pitchFamily="2" charset="-122"/>
              </a:rPr>
              <a:t>社會</a:t>
            </a:r>
            <a:r>
              <a:rPr lang="zh-TW" altLang="en-US" sz="2800" smtClean="0">
                <a:ea typeface="PMingLiU" pitchFamily="18" charset="-120"/>
              </a:rPr>
              <a:t>區分</a:t>
            </a:r>
            <a:endParaRPr lang="en-US" altLang="zh-TW" sz="2800" smtClean="0">
              <a:ea typeface="PMingLiU" pitchFamily="18" charset="-120"/>
            </a:endParaRPr>
          </a:p>
          <a:p>
            <a:pPr eaLnBrk="1" hangingPunct="1">
              <a:lnSpc>
                <a:spcPct val="80000"/>
              </a:lnSpc>
            </a:pPr>
            <a:r>
              <a:rPr lang="en-US" altLang="zh-CN" sz="2800" smtClean="0">
                <a:ea typeface="宋体" pitchFamily="2" charset="-122"/>
              </a:rPr>
              <a:t>Kinship——</a:t>
            </a:r>
            <a:r>
              <a:rPr lang="zh-CN" altLang="en-US" sz="2800" smtClean="0">
                <a:ea typeface="宋体" pitchFamily="2" charset="-122"/>
              </a:rPr>
              <a:t>親屬關係</a:t>
            </a:r>
            <a:endParaRPr lang="en-US" altLang="zh-CN" sz="2800" smtClean="0">
              <a:ea typeface="宋体" pitchFamily="2" charset="-122"/>
            </a:endParaRPr>
          </a:p>
          <a:p>
            <a:pPr eaLnBrk="1" hangingPunct="1">
              <a:lnSpc>
                <a:spcPct val="80000"/>
              </a:lnSpc>
            </a:pPr>
            <a:r>
              <a:rPr lang="en-US" altLang="zh-CN" sz="2800" smtClean="0">
                <a:ea typeface="宋体" pitchFamily="2" charset="-122"/>
              </a:rPr>
              <a:t>Social associations——</a:t>
            </a:r>
            <a:r>
              <a:rPr lang="zh-CN" altLang="en-US" sz="2800" smtClean="0">
                <a:ea typeface="宋体" pitchFamily="2" charset="-122"/>
              </a:rPr>
              <a:t>社會關係</a:t>
            </a:r>
            <a:endParaRPr lang="en-US" altLang="zh-CN" sz="2800" smtClean="0">
              <a:ea typeface="宋体" pitchFamily="2" charset="-122"/>
            </a:endParaRPr>
          </a:p>
          <a:p>
            <a:pPr eaLnBrk="1" hangingPunct="1">
              <a:lnSpc>
                <a:spcPct val="80000"/>
              </a:lnSpc>
            </a:pPr>
            <a:r>
              <a:rPr lang="en-US" altLang="zh-CN" sz="2800" smtClean="0">
                <a:ea typeface="宋体" pitchFamily="2" charset="-122"/>
              </a:rPr>
              <a:t>Possessions——</a:t>
            </a:r>
            <a:r>
              <a:rPr lang="zh-CN" altLang="en-US" sz="2800" smtClean="0">
                <a:ea typeface="宋体" pitchFamily="2" charset="-122"/>
              </a:rPr>
              <a:t>財產</a:t>
            </a:r>
          </a:p>
          <a:p>
            <a:pPr eaLnBrk="1" hangingPunct="1">
              <a:lnSpc>
                <a:spcPct val="80000"/>
              </a:lnSpc>
            </a:pPr>
            <a:r>
              <a:rPr lang="en-US" altLang="zh-CN" sz="2800" smtClean="0">
                <a:ea typeface="宋体" pitchFamily="2" charset="-122"/>
              </a:rPr>
              <a:t>Events——</a:t>
            </a:r>
            <a:r>
              <a:rPr lang="zh-CN" altLang="en-US" sz="2800" smtClean="0">
                <a:ea typeface="宋体" pitchFamily="2" charset="-122"/>
              </a:rPr>
              <a:t>事件</a:t>
            </a:r>
            <a:endParaRPr lang="en-US" altLang="zh-CN" sz="2800" smtClean="0">
              <a:ea typeface="宋体" pitchFamily="2" charset="-122"/>
            </a:endParaRPr>
          </a:p>
          <a:p>
            <a:pPr eaLnBrk="1" hangingPunct="1">
              <a:lnSpc>
                <a:spcPct val="80000"/>
              </a:lnSpc>
            </a:pPr>
            <a:endParaRPr lang="en-US" altLang="en-US" sz="2800" smtClean="0"/>
          </a:p>
        </p:txBody>
      </p:sp>
    </p:spTree>
    <p:extLst>
      <p:ext uri="{BB962C8B-B14F-4D97-AF65-F5344CB8AC3E}">
        <p14:creationId xmlns:p14="http://schemas.microsoft.com/office/powerpoint/2010/main" val="8847901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28600"/>
            <a:ext cx="9144000" cy="5851525"/>
          </a:xfrm>
        </p:spPr>
      </p:pic>
      <p:sp>
        <p:nvSpPr>
          <p:cNvPr id="27651" name="Text Box 3"/>
          <p:cNvSpPr txBox="1">
            <a:spLocks noChangeArrowheads="1"/>
          </p:cNvSpPr>
          <p:nvPr/>
        </p:nvSpPr>
        <p:spPr bwMode="auto">
          <a:xfrm>
            <a:off x="533400" y="6172200"/>
            <a:ext cx="7848600" cy="57943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50000"/>
              </a:spcBef>
              <a:buFontTx/>
              <a:buNone/>
            </a:pPr>
            <a:r>
              <a:rPr lang="en-US" altLang="en-US" b="0"/>
              <a:t>“Factoids” in biographical texts</a:t>
            </a:r>
          </a:p>
        </p:txBody>
      </p:sp>
    </p:spTree>
    <p:extLst>
      <p:ext uri="{BB962C8B-B14F-4D97-AF65-F5344CB8AC3E}">
        <p14:creationId xmlns:p14="http://schemas.microsoft.com/office/powerpoint/2010/main" val="4482939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sz="half" idx="1"/>
          </p:nvPr>
        </p:nvSpPr>
        <p:spPr>
          <a:xfrm>
            <a:off x="-152400" y="762000"/>
            <a:ext cx="4648200" cy="6096000"/>
          </a:xfrm>
          <a:noFill/>
        </p:spPr>
        <p:txBody>
          <a:bodyPr/>
          <a:lstStyle/>
          <a:p>
            <a:pPr eaLnBrk="1" hangingPunct="1">
              <a:buFontTx/>
              <a:buNone/>
            </a:pPr>
            <a:r>
              <a:rPr lang="en-US" altLang="zh-TW" smtClean="0">
                <a:solidFill>
                  <a:srgbClr val="0066FF"/>
                </a:solidFill>
                <a:ea typeface="PMingLiU" pitchFamily="18" charset="-120"/>
              </a:rPr>
              <a:t>	[</a:t>
            </a:r>
            <a:r>
              <a:rPr lang="zh-TW" altLang="en-US" smtClean="0">
                <a:ea typeface="PMingLiU" pitchFamily="18" charset="-120"/>
              </a:rPr>
              <a:t>陸夢發</a:t>
            </a:r>
            <a:r>
              <a:rPr lang="en-US" altLang="zh-TW" smtClean="0">
                <a:ea typeface="PMingLiU" pitchFamily="18" charset="-120"/>
              </a:rPr>
              <a:t>(</a:t>
            </a:r>
            <a:r>
              <a:rPr lang="en-US" altLang="zh-TW" smtClean="0">
                <a:solidFill>
                  <a:srgbClr val="FF1901"/>
                </a:solidFill>
                <a:ea typeface="PMingLiU" pitchFamily="18" charset="-120"/>
              </a:rPr>
              <a:t>1</a:t>
            </a:r>
            <a:r>
              <a:rPr lang="en-US" altLang="zh-TW" smtClean="0">
                <a:ea typeface="PMingLiU" pitchFamily="18" charset="-120"/>
              </a:rPr>
              <a:t>) </a:t>
            </a:r>
            <a:r>
              <a:rPr lang="en-US" altLang="zh-TW" smtClean="0">
                <a:solidFill>
                  <a:srgbClr val="0066FF"/>
                </a:solidFill>
                <a:ea typeface="PMingLiU" pitchFamily="18" charset="-120"/>
              </a:rPr>
              <a:t>]</a:t>
            </a:r>
            <a:r>
              <a:rPr lang="zh-TW" altLang="en-US" smtClean="0">
                <a:ea typeface="PMingLiU" pitchFamily="18" charset="-120"/>
              </a:rPr>
              <a:t>　 </a:t>
            </a:r>
            <a:r>
              <a:rPr lang="en-US" altLang="zh-TW" smtClean="0">
                <a:ea typeface="PMingLiU" pitchFamily="18" charset="-120"/>
              </a:rPr>
              <a:t>(</a:t>
            </a:r>
            <a:r>
              <a:rPr lang="en-US" altLang="zh-TW" smtClean="0">
                <a:solidFill>
                  <a:srgbClr val="0066FF"/>
                </a:solidFill>
                <a:ea typeface="PMingLiU" pitchFamily="18" charset="-120"/>
              </a:rPr>
              <a:t>[</a:t>
            </a:r>
            <a:r>
              <a:rPr lang="en-US" altLang="zh-TW" smtClean="0">
                <a:ea typeface="PMingLiU" pitchFamily="18" charset="-120"/>
              </a:rPr>
              <a:t>1222</a:t>
            </a:r>
            <a:r>
              <a:rPr lang="zh-TW" altLang="en-US" smtClean="0">
                <a:ea typeface="PMingLiU" pitchFamily="18" charset="-120"/>
              </a:rPr>
              <a:t>～</a:t>
            </a:r>
            <a:r>
              <a:rPr lang="en-US" altLang="zh-TW" smtClean="0">
                <a:ea typeface="PMingLiU" pitchFamily="18" charset="-120"/>
              </a:rPr>
              <a:t>1275(</a:t>
            </a:r>
            <a:r>
              <a:rPr lang="en-US" altLang="zh-TW" smtClean="0">
                <a:solidFill>
                  <a:srgbClr val="FF1901"/>
                </a:solidFill>
                <a:ea typeface="PMingLiU" pitchFamily="18" charset="-120"/>
              </a:rPr>
              <a:t>3a</a:t>
            </a:r>
            <a:r>
              <a:rPr lang="en-US" altLang="zh-TW" smtClean="0">
                <a:ea typeface="PMingLiU" pitchFamily="18" charset="-120"/>
              </a:rPr>
              <a:t>) </a:t>
            </a:r>
            <a:r>
              <a:rPr lang="en-US" altLang="zh-TW" smtClean="0">
                <a:solidFill>
                  <a:srgbClr val="0066FF"/>
                </a:solidFill>
                <a:ea typeface="PMingLiU" pitchFamily="18" charset="-120"/>
              </a:rPr>
              <a:t>]</a:t>
            </a:r>
            <a:r>
              <a:rPr lang="en-US" altLang="zh-TW" smtClean="0">
                <a:ea typeface="PMingLiU" pitchFamily="18" charset="-120"/>
              </a:rPr>
              <a:t>)</a:t>
            </a:r>
            <a:r>
              <a:rPr lang="zh-TW" altLang="en-US" smtClean="0">
                <a:ea typeface="PMingLiU" pitchFamily="18" charset="-120"/>
              </a:rPr>
              <a:t>，字</a:t>
            </a:r>
            <a:r>
              <a:rPr lang="en-US" altLang="zh-TW" smtClean="0">
                <a:solidFill>
                  <a:srgbClr val="0066FF"/>
                </a:solidFill>
                <a:ea typeface="PMingLiU" pitchFamily="18" charset="-120"/>
              </a:rPr>
              <a:t>[</a:t>
            </a:r>
            <a:r>
              <a:rPr lang="zh-TW" altLang="en-US" smtClean="0">
                <a:ea typeface="PMingLiU" pitchFamily="18" charset="-120"/>
              </a:rPr>
              <a:t>太初</a:t>
            </a:r>
            <a:r>
              <a:rPr lang="en-US" altLang="zh-TW" smtClean="0">
                <a:ea typeface="PMingLiU" pitchFamily="18" charset="-120"/>
              </a:rPr>
              <a:t>(</a:t>
            </a:r>
            <a:r>
              <a:rPr lang="en-US" altLang="zh-TW" smtClean="0">
                <a:solidFill>
                  <a:srgbClr val="FF1901"/>
                </a:solidFill>
                <a:ea typeface="PMingLiU" pitchFamily="18" charset="-120"/>
              </a:rPr>
              <a:t>1c</a:t>
            </a:r>
            <a:r>
              <a:rPr lang="en-US" altLang="zh-TW" smtClean="0">
                <a:ea typeface="PMingLiU" pitchFamily="18" charset="-120"/>
              </a:rPr>
              <a:t>) </a:t>
            </a:r>
            <a:r>
              <a:rPr lang="en-US" altLang="zh-TW" smtClean="0">
                <a:solidFill>
                  <a:srgbClr val="0066FF"/>
                </a:solidFill>
                <a:ea typeface="PMingLiU" pitchFamily="18" charset="-120"/>
              </a:rPr>
              <a:t>]</a:t>
            </a:r>
            <a:r>
              <a:rPr lang="zh-TW" altLang="en-US"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歙</a:t>
            </a:r>
            <a:r>
              <a:rPr lang="en-US" altLang="zh-TW" smtClean="0">
                <a:ea typeface="PMingLiU" pitchFamily="18" charset="-120"/>
              </a:rPr>
              <a:t>(</a:t>
            </a:r>
            <a:r>
              <a:rPr lang="en-US" altLang="zh-TW" smtClean="0">
                <a:solidFill>
                  <a:srgbClr val="FF1901"/>
                </a:solidFill>
                <a:ea typeface="PMingLiU" pitchFamily="18" charset="-120"/>
              </a:rPr>
              <a:t>2a</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人。博覽群籍，尤深於</a:t>
            </a:r>
            <a:r>
              <a:rPr lang="en-US" altLang="zh-TW" smtClean="0">
                <a:solidFill>
                  <a:srgbClr val="0066FF"/>
                </a:solidFill>
                <a:ea typeface="PMingLiU" pitchFamily="18" charset="-120"/>
              </a:rPr>
              <a:t>[</a:t>
            </a:r>
            <a:r>
              <a:rPr lang="zh-TW" altLang="en-US" smtClean="0">
                <a:ea typeface="PMingLiU" pitchFamily="18" charset="-120"/>
              </a:rPr>
              <a:t>春秋</a:t>
            </a:r>
            <a:r>
              <a:rPr lang="en-US" altLang="zh-TW" smtClean="0">
                <a:ea typeface="PMingLiU" pitchFamily="18" charset="-120"/>
              </a:rPr>
              <a:t>(</a:t>
            </a:r>
            <a:r>
              <a:rPr lang="en-US" altLang="zh-TW" smtClean="0">
                <a:solidFill>
                  <a:srgbClr val="FF1901"/>
                </a:solidFill>
                <a:ea typeface="PMingLiU" pitchFamily="18" charset="-120"/>
              </a:rPr>
              <a:t>7</a:t>
            </a:r>
            <a:r>
              <a:rPr lang="en-US" altLang="zh-TW" smtClean="0">
                <a:ea typeface="PMingLiU" pitchFamily="18" charset="-120"/>
              </a:rPr>
              <a:t>) </a:t>
            </a:r>
            <a:r>
              <a:rPr lang="en-US" altLang="zh-TW" smtClean="0">
                <a:solidFill>
                  <a:srgbClr val="0066FF"/>
                </a:solidFill>
                <a:ea typeface="PMingLiU" pitchFamily="18" charset="-120"/>
              </a:rPr>
              <a:t>]</a:t>
            </a:r>
            <a:r>
              <a:rPr lang="zh-TW" altLang="en-US" smtClean="0">
                <a:ea typeface="PMingLiU" pitchFamily="18" charset="-120"/>
              </a:rPr>
              <a:t>，登</a:t>
            </a:r>
            <a:r>
              <a:rPr lang="en-US" altLang="zh-TW" smtClean="0">
                <a:solidFill>
                  <a:srgbClr val="0066FF"/>
                </a:solidFill>
                <a:ea typeface="PMingLiU" pitchFamily="18" charset="-120"/>
              </a:rPr>
              <a:t>[</a:t>
            </a:r>
            <a:r>
              <a:rPr lang="zh-TW" altLang="en-US" smtClean="0">
                <a:ea typeface="PMingLiU" pitchFamily="18" charset="-120"/>
              </a:rPr>
              <a:t>寶祐四年</a:t>
            </a:r>
            <a:r>
              <a:rPr lang="en-US" altLang="zh-TW" smtClean="0">
                <a:ea typeface="PMingLiU" pitchFamily="18" charset="-120"/>
              </a:rPr>
              <a:t>(</a:t>
            </a:r>
            <a:r>
              <a:rPr lang="en-US" altLang="zh-TW" smtClean="0">
                <a:solidFill>
                  <a:srgbClr val="FF1901"/>
                </a:solidFill>
                <a:ea typeface="PMingLiU" pitchFamily="18" charset="-120"/>
              </a:rPr>
              <a:t>3b</a:t>
            </a:r>
            <a:r>
              <a:rPr lang="en-US" altLang="zh-TW" smtClean="0">
                <a:ea typeface="PMingLiU" pitchFamily="18" charset="-120"/>
              </a:rPr>
              <a:t>) </a:t>
            </a:r>
            <a:r>
              <a:rPr lang="en-US" altLang="zh-TW" smtClean="0">
                <a:solidFill>
                  <a:srgbClr val="0066FF"/>
                </a:solidFill>
                <a:ea typeface="PMingLiU" pitchFamily="18" charset="-120"/>
              </a:rPr>
              <a:t>]</a:t>
            </a:r>
            <a:r>
              <a:rPr lang="en-US" altLang="zh-TW" smtClean="0">
                <a:ea typeface="PMingLiU" pitchFamily="18" charset="-120"/>
              </a:rPr>
              <a:t> </a:t>
            </a:r>
            <a:r>
              <a:rPr lang="en-US" altLang="zh-TW" smtClean="0">
                <a:solidFill>
                  <a:srgbClr val="0066FF"/>
                </a:solidFill>
                <a:ea typeface="PMingLiU" pitchFamily="18" charset="-120"/>
              </a:rPr>
              <a:t>[</a:t>
            </a:r>
            <a:r>
              <a:rPr lang="zh-TW" altLang="en-US" smtClean="0">
                <a:ea typeface="PMingLiU" pitchFamily="18" charset="-120"/>
              </a:rPr>
              <a:t>進士</a:t>
            </a:r>
            <a:r>
              <a:rPr lang="en-US" altLang="zh-TW" smtClean="0">
                <a:ea typeface="PMingLiU" pitchFamily="18" charset="-120"/>
              </a:rPr>
              <a:t>(</a:t>
            </a:r>
            <a:r>
              <a:rPr lang="en-US" altLang="zh-TW" smtClean="0">
                <a:solidFill>
                  <a:srgbClr val="FF1901"/>
                </a:solidFill>
                <a:ea typeface="PMingLiU" pitchFamily="18" charset="-120"/>
              </a:rPr>
              <a:t>5</a:t>
            </a:r>
            <a:r>
              <a:rPr lang="en-US" altLang="zh-TW" smtClean="0">
                <a:ea typeface="PMingLiU" pitchFamily="18" charset="-120"/>
              </a:rPr>
              <a:t>) </a:t>
            </a:r>
            <a:r>
              <a:rPr lang="en-US" altLang="zh-TW" smtClean="0">
                <a:solidFill>
                  <a:srgbClr val="0066FF"/>
                </a:solidFill>
                <a:ea typeface="PMingLiU" pitchFamily="18" charset="-120"/>
              </a:rPr>
              <a:t>]</a:t>
            </a:r>
            <a:r>
              <a:rPr lang="zh-TW" altLang="en-US" smtClean="0">
                <a:ea typeface="PMingLiU" pitchFamily="18" charset="-120"/>
              </a:rPr>
              <a:t>，累遷</a:t>
            </a:r>
            <a:r>
              <a:rPr lang="en-US" altLang="zh-TW" smtClean="0">
                <a:solidFill>
                  <a:srgbClr val="0066FF"/>
                </a:solidFill>
                <a:ea typeface="PMingLiU" pitchFamily="18" charset="-120"/>
              </a:rPr>
              <a:t>[</a:t>
            </a:r>
            <a:r>
              <a:rPr lang="zh-TW" altLang="en-US" smtClean="0">
                <a:ea typeface="PMingLiU" pitchFamily="18" charset="-120"/>
              </a:rPr>
              <a:t>大理寺丞</a:t>
            </a:r>
            <a:r>
              <a:rPr lang="en-US" altLang="zh-TW" smtClean="0">
                <a:ea typeface="PMingLiU" pitchFamily="18" charset="-120"/>
              </a:rPr>
              <a:t>(</a:t>
            </a:r>
            <a:r>
              <a:rPr lang="en-US" altLang="zh-TW" smtClean="0">
                <a:solidFill>
                  <a:srgbClr val="FF1901"/>
                </a:solidFill>
                <a:ea typeface="PMingLiU" pitchFamily="18" charset="-120"/>
              </a:rPr>
              <a:t>4</a:t>
            </a:r>
            <a:r>
              <a:rPr lang="en-US" altLang="zh-TW" smtClean="0">
                <a:ea typeface="PMingLiU" pitchFamily="18" charset="-120"/>
              </a:rPr>
              <a:t>) </a:t>
            </a:r>
            <a:r>
              <a:rPr lang="en-US" altLang="zh-TW" smtClean="0">
                <a:solidFill>
                  <a:srgbClr val="0066FF"/>
                </a:solidFill>
                <a:ea typeface="PMingLiU" pitchFamily="18" charset="-120"/>
              </a:rPr>
              <a:t>]</a:t>
            </a:r>
            <a:r>
              <a:rPr lang="en-US" altLang="zh-TW" smtClean="0">
                <a:ea typeface="PMingLiU" pitchFamily="18" charset="-120"/>
              </a:rPr>
              <a:t> </a:t>
            </a:r>
            <a:r>
              <a:rPr lang="zh-TW" altLang="en-US" smtClean="0">
                <a:ea typeface="PMingLiU" pitchFamily="18" charset="-120"/>
              </a:rPr>
              <a:t>，時海寇拒命，有旨令夢發率兵討捕，兵敗死之，時</a:t>
            </a:r>
            <a:r>
              <a:rPr lang="en-US" altLang="zh-TW" smtClean="0">
                <a:solidFill>
                  <a:srgbClr val="0066FF"/>
                </a:solidFill>
                <a:ea typeface="PMingLiU" pitchFamily="18" charset="-120"/>
              </a:rPr>
              <a:t>[</a:t>
            </a:r>
            <a:r>
              <a:rPr lang="zh-TW" altLang="en-US" smtClean="0">
                <a:ea typeface="PMingLiU" pitchFamily="18" charset="-120"/>
              </a:rPr>
              <a:t>德祐元年</a:t>
            </a:r>
            <a:r>
              <a:rPr lang="en-US" altLang="zh-TW" smtClean="0">
                <a:ea typeface="PMingLiU" pitchFamily="18" charset="-120"/>
              </a:rPr>
              <a:t>(</a:t>
            </a:r>
            <a:r>
              <a:rPr lang="en-US" altLang="zh-TW" smtClean="0">
                <a:solidFill>
                  <a:srgbClr val="FF1901"/>
                </a:solidFill>
                <a:ea typeface="PMingLiU" pitchFamily="18" charset="-120"/>
              </a:rPr>
              <a:t>3b</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年五十四</a:t>
            </a:r>
            <a:r>
              <a:rPr lang="en-US" altLang="zh-TW" smtClean="0">
                <a:ea typeface="PMingLiU" pitchFamily="18" charset="-120"/>
              </a:rPr>
              <a:t>(</a:t>
            </a:r>
            <a:r>
              <a:rPr lang="en-US" altLang="zh-TW" smtClean="0">
                <a:solidFill>
                  <a:srgbClr val="FF1901"/>
                </a:solidFill>
                <a:ea typeface="PMingLiU" pitchFamily="18" charset="-120"/>
              </a:rPr>
              <a:t>3c</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a:t>
            </a:r>
            <a:r>
              <a:rPr lang="en-US" altLang="zh-TW" smtClean="0">
                <a:ea typeface="PMingLiU" pitchFamily="18" charset="-120"/>
              </a:rPr>
              <a:t>[</a:t>
            </a:r>
            <a:r>
              <a:rPr lang="zh-TW" altLang="en-US" smtClean="0">
                <a:ea typeface="PMingLiU" pitchFamily="18" charset="-120"/>
              </a:rPr>
              <a:t>夢發</a:t>
            </a:r>
            <a:r>
              <a:rPr lang="en-US" altLang="zh-TW" smtClean="0">
                <a:ea typeface="PMingLiU" pitchFamily="18" charset="-120"/>
              </a:rPr>
              <a:t>(</a:t>
            </a:r>
            <a:r>
              <a:rPr lang="en-US" altLang="zh-TW" smtClean="0">
                <a:solidFill>
                  <a:srgbClr val="FF1901"/>
                </a:solidFill>
                <a:ea typeface="PMingLiU" pitchFamily="18" charset="-120"/>
              </a:rPr>
              <a:t>1</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為人尚氣節，為文瑰奇典雅，筆劄尤精，有</a:t>
            </a:r>
            <a:r>
              <a:rPr lang="en-US" altLang="zh-TW" smtClean="0">
                <a:solidFill>
                  <a:srgbClr val="0066FF"/>
                </a:solidFill>
                <a:ea typeface="PMingLiU" pitchFamily="18" charset="-120"/>
              </a:rPr>
              <a:t>[</a:t>
            </a:r>
            <a:r>
              <a:rPr lang="zh-TW" altLang="en-US" smtClean="0">
                <a:ea typeface="PMingLiU" pitchFamily="18" charset="-120"/>
              </a:rPr>
              <a:t>烏衣集</a:t>
            </a:r>
            <a:r>
              <a:rPr lang="en-US" altLang="zh-TW" smtClean="0">
                <a:ea typeface="PMingLiU" pitchFamily="18" charset="-120"/>
              </a:rPr>
              <a:t>(</a:t>
            </a:r>
            <a:r>
              <a:rPr lang="en-US" altLang="zh-TW" smtClean="0">
                <a:solidFill>
                  <a:srgbClr val="FF1901"/>
                </a:solidFill>
                <a:ea typeface="PMingLiU" pitchFamily="18" charset="-120"/>
              </a:rPr>
              <a:t>7</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圻南集</a:t>
            </a:r>
            <a:r>
              <a:rPr lang="en-US" altLang="zh-TW" smtClean="0">
                <a:ea typeface="PMingLiU" pitchFamily="18" charset="-120"/>
              </a:rPr>
              <a:t>(</a:t>
            </a:r>
            <a:r>
              <a:rPr lang="en-US" altLang="zh-TW" smtClean="0">
                <a:solidFill>
                  <a:srgbClr val="FF1901"/>
                </a:solidFill>
                <a:ea typeface="PMingLiU" pitchFamily="18" charset="-120"/>
              </a:rPr>
              <a:t>7</a:t>
            </a:r>
            <a:r>
              <a:rPr lang="en-US" altLang="zh-TW"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a:t>
            </a:r>
            <a:r>
              <a:rPr lang="en-US" altLang="zh-TW" smtClean="0">
                <a:solidFill>
                  <a:srgbClr val="0066FF"/>
                </a:solidFill>
                <a:ea typeface="PMingLiU" pitchFamily="18" charset="-120"/>
              </a:rPr>
              <a:t>[</a:t>
            </a:r>
            <a:r>
              <a:rPr lang="zh-TW" altLang="en-US" smtClean="0">
                <a:ea typeface="PMingLiU" pitchFamily="18" charset="-120"/>
              </a:rPr>
              <a:t>曉山吟稿</a:t>
            </a:r>
            <a:r>
              <a:rPr lang="en-US" altLang="zh-TW" smtClean="0">
                <a:ea typeface="PMingLiU" pitchFamily="18" charset="-120"/>
              </a:rPr>
              <a:t>(</a:t>
            </a:r>
            <a:r>
              <a:rPr lang="en-US" altLang="zh-TW" smtClean="0">
                <a:solidFill>
                  <a:srgbClr val="FF1901"/>
                </a:solidFill>
                <a:ea typeface="PMingLiU" pitchFamily="18" charset="-120"/>
              </a:rPr>
              <a:t>7</a:t>
            </a:r>
            <a:r>
              <a:rPr lang="en-US" altLang="zh-TW" smtClean="0">
                <a:ea typeface="PMingLiU" pitchFamily="18" charset="-120"/>
              </a:rPr>
              <a:t>) </a:t>
            </a:r>
            <a:r>
              <a:rPr lang="en-US" altLang="zh-TW" smtClean="0">
                <a:solidFill>
                  <a:srgbClr val="0066FF"/>
                </a:solidFill>
                <a:ea typeface="PMingLiU" pitchFamily="18" charset="-120"/>
              </a:rPr>
              <a:t>]</a:t>
            </a:r>
            <a:r>
              <a:rPr lang="en-US" altLang="zh-TW" smtClean="0">
                <a:ea typeface="PMingLiU" pitchFamily="18" charset="-120"/>
              </a:rPr>
              <a:t> </a:t>
            </a:r>
            <a:r>
              <a:rPr lang="zh-TW" altLang="en-US" sz="2400" smtClean="0">
                <a:ea typeface="PMingLiU" pitchFamily="18" charset="-120"/>
              </a:rPr>
              <a:t>。</a:t>
            </a:r>
            <a:endParaRPr lang="en-US" altLang="en-US" sz="2400" smtClean="0"/>
          </a:p>
        </p:txBody>
      </p:sp>
      <p:sp>
        <p:nvSpPr>
          <p:cNvPr id="28675" name="Rectangle 3"/>
          <p:cNvSpPr>
            <a:spLocks noGrp="1" noChangeArrowheads="1"/>
          </p:cNvSpPr>
          <p:nvPr>
            <p:ph type="body" sz="half" idx="2"/>
          </p:nvPr>
        </p:nvSpPr>
        <p:spPr>
          <a:xfrm>
            <a:off x="4572000" y="914400"/>
            <a:ext cx="4267200" cy="5715000"/>
          </a:xfrm>
          <a:solidFill>
            <a:schemeClr val="accent1"/>
          </a:solidFill>
          <a:ln>
            <a:solidFill>
              <a:srgbClr val="FF3300"/>
            </a:solidFill>
            <a:miter lim="800000"/>
            <a:headEnd/>
            <a:tailEnd/>
          </a:ln>
        </p:spPr>
        <p:txBody>
          <a:bodyPr/>
          <a:lstStyle/>
          <a:p>
            <a:pPr marL="457200" indent="-457200" eaLnBrk="1" hangingPunct="1">
              <a:lnSpc>
                <a:spcPct val="80000"/>
              </a:lnSpc>
              <a:buFontTx/>
              <a:buAutoNum type="arabicPeriod"/>
            </a:pPr>
            <a:r>
              <a:rPr lang="en-US" altLang="en-US" sz="1800" smtClean="0">
                <a:solidFill>
                  <a:srgbClr val="FF3300"/>
                </a:solidFill>
              </a:rPr>
              <a:t>Names of people</a:t>
            </a:r>
          </a:p>
          <a:p>
            <a:pPr marL="838200" lvl="1" indent="-381000" eaLnBrk="1" hangingPunct="1">
              <a:lnSpc>
                <a:spcPct val="80000"/>
              </a:lnSpc>
              <a:buFontTx/>
              <a:buAutoNum type="alphaLcPeriod"/>
            </a:pPr>
            <a:r>
              <a:rPr lang="en-US" altLang="zh-CN" sz="1600" smtClean="0">
                <a:ea typeface="宋体" pitchFamily="2" charset="-122"/>
              </a:rPr>
              <a:t>Surname+ personal name</a:t>
            </a:r>
            <a:endParaRPr lang="en-US" altLang="en-US" sz="1600" smtClean="0"/>
          </a:p>
          <a:p>
            <a:pPr marL="838200" lvl="1" indent="-381000" eaLnBrk="1" hangingPunct="1">
              <a:lnSpc>
                <a:spcPct val="80000"/>
              </a:lnSpc>
              <a:buFontTx/>
              <a:buAutoNum type="alphaLcPeriod"/>
            </a:pPr>
            <a:r>
              <a:rPr lang="en-US" altLang="en-US" sz="1600" smtClean="0"/>
              <a:t>other people with names in the CBDB database</a:t>
            </a:r>
          </a:p>
          <a:p>
            <a:pPr marL="838200" lvl="1" indent="-381000" eaLnBrk="1" hangingPunct="1">
              <a:lnSpc>
                <a:spcPct val="80000"/>
              </a:lnSpc>
              <a:buFontTx/>
              <a:buAutoNum type="alphaLcPeriod"/>
            </a:pPr>
            <a:r>
              <a:rPr lang="en-US" altLang="en-US" sz="1600" smtClean="0"/>
              <a:t>bieming (字,hao, shi, etc.  )</a:t>
            </a:r>
          </a:p>
          <a:p>
            <a:pPr marL="457200" indent="-457200" eaLnBrk="1" hangingPunct="1">
              <a:lnSpc>
                <a:spcPct val="80000"/>
              </a:lnSpc>
              <a:buFontTx/>
              <a:buAutoNum type="arabicPeriod"/>
            </a:pPr>
            <a:r>
              <a:rPr lang="en-US" altLang="en-US" sz="1800" smtClean="0">
                <a:solidFill>
                  <a:srgbClr val="FF3300"/>
                </a:solidFill>
              </a:rPr>
              <a:t>names of places</a:t>
            </a:r>
          </a:p>
          <a:p>
            <a:pPr marL="838200" lvl="1" indent="-381000" eaLnBrk="1" hangingPunct="1">
              <a:lnSpc>
                <a:spcPct val="80000"/>
              </a:lnSpc>
              <a:buFontTx/>
              <a:buAutoNum type="alphaLcPeriod"/>
            </a:pPr>
            <a:r>
              <a:rPr lang="en-US" altLang="en-US" sz="1600" smtClean="0"/>
              <a:t>identify the place from which the person comes</a:t>
            </a:r>
          </a:p>
          <a:p>
            <a:pPr marL="838200" lvl="1" indent="-381000" eaLnBrk="1" hangingPunct="1">
              <a:lnSpc>
                <a:spcPct val="80000"/>
              </a:lnSpc>
              <a:buFontTx/>
              <a:buAutoNum type="alphaLcPeriod"/>
            </a:pPr>
            <a:r>
              <a:rPr lang="en-US" altLang="en-US" sz="1600" smtClean="0"/>
              <a:t>identify other places mentioned in the text</a:t>
            </a:r>
          </a:p>
          <a:p>
            <a:pPr marL="457200" indent="-457200" eaLnBrk="1" hangingPunct="1">
              <a:lnSpc>
                <a:spcPct val="80000"/>
              </a:lnSpc>
              <a:buFontTx/>
              <a:buAutoNum type="arabicPeriod"/>
            </a:pPr>
            <a:r>
              <a:rPr lang="en-US" altLang="en-US" sz="1800" smtClean="0">
                <a:solidFill>
                  <a:srgbClr val="FF3300"/>
                </a:solidFill>
              </a:rPr>
              <a:t>Dates </a:t>
            </a:r>
          </a:p>
          <a:p>
            <a:pPr marL="838200" lvl="1" indent="-381000" eaLnBrk="1" hangingPunct="1">
              <a:lnSpc>
                <a:spcPct val="80000"/>
              </a:lnSpc>
              <a:buFontTx/>
              <a:buAutoNum type="alphaLcPeriod"/>
            </a:pPr>
            <a:r>
              <a:rPr lang="en-US" altLang="en-US" sz="1600" smtClean="0"/>
              <a:t>Dates appearing in roman numerals</a:t>
            </a:r>
          </a:p>
          <a:p>
            <a:pPr marL="838200" lvl="1" indent="-381000" eaLnBrk="1" hangingPunct="1">
              <a:lnSpc>
                <a:spcPct val="80000"/>
              </a:lnSpc>
              <a:buFontTx/>
              <a:buAutoNum type="alphaLcPeriod"/>
            </a:pPr>
            <a:r>
              <a:rPr lang="en-US" altLang="en-US" sz="1600" smtClean="0"/>
              <a:t>Dates appearing in the “reign period” system</a:t>
            </a:r>
          </a:p>
          <a:p>
            <a:pPr marL="838200" lvl="1" indent="-381000" eaLnBrk="1" hangingPunct="1">
              <a:lnSpc>
                <a:spcPct val="80000"/>
              </a:lnSpc>
              <a:buFontTx/>
              <a:buAutoNum type="alphaLcPeriod"/>
            </a:pPr>
            <a:r>
              <a:rPr lang="en-US" altLang="en-US" sz="1600" smtClean="0"/>
              <a:t>age in years</a:t>
            </a:r>
          </a:p>
          <a:p>
            <a:pPr marL="457200" indent="-457200" eaLnBrk="1" hangingPunct="1">
              <a:lnSpc>
                <a:spcPct val="80000"/>
              </a:lnSpc>
              <a:buFontTx/>
              <a:buAutoNum type="arabicPeriod"/>
            </a:pPr>
            <a:r>
              <a:rPr lang="en-US" altLang="en-US" sz="1800" smtClean="0">
                <a:solidFill>
                  <a:srgbClr val="FF3300"/>
                </a:solidFill>
              </a:rPr>
              <a:t>Official titles </a:t>
            </a:r>
          </a:p>
          <a:p>
            <a:pPr marL="457200" indent="-457200" eaLnBrk="1" hangingPunct="1">
              <a:lnSpc>
                <a:spcPct val="80000"/>
              </a:lnSpc>
              <a:buFontTx/>
              <a:buAutoNum type="arabicPeriod"/>
            </a:pPr>
            <a:r>
              <a:rPr lang="en-US" altLang="en-US" sz="1800" smtClean="0"/>
              <a:t>mode of </a:t>
            </a:r>
            <a:r>
              <a:rPr lang="en-US" altLang="en-US" sz="1800" smtClean="0">
                <a:solidFill>
                  <a:srgbClr val="FF3300"/>
                </a:solidFill>
              </a:rPr>
              <a:t>entry into office</a:t>
            </a:r>
            <a:r>
              <a:rPr lang="en-US" altLang="en-US" sz="1800" smtClean="0"/>
              <a:t> (and how dates or people are related to entry into office)</a:t>
            </a:r>
          </a:p>
          <a:p>
            <a:pPr marL="457200" indent="-457200" eaLnBrk="1" hangingPunct="1">
              <a:lnSpc>
                <a:spcPct val="80000"/>
              </a:lnSpc>
              <a:buFontTx/>
              <a:buAutoNum type="arabicPeriod"/>
            </a:pPr>
            <a:r>
              <a:rPr lang="en-US" altLang="en-US" sz="1800" smtClean="0">
                <a:solidFill>
                  <a:srgbClr val="FF3300"/>
                </a:solidFill>
              </a:rPr>
              <a:t>kinship relation</a:t>
            </a:r>
          </a:p>
          <a:p>
            <a:pPr marL="457200" indent="-457200" eaLnBrk="1" hangingPunct="1">
              <a:lnSpc>
                <a:spcPct val="80000"/>
              </a:lnSpc>
              <a:buFontTx/>
              <a:buAutoNum type="arabicPeriod"/>
            </a:pPr>
            <a:r>
              <a:rPr lang="en-US" altLang="en-US" sz="1800" smtClean="0">
                <a:solidFill>
                  <a:srgbClr val="FF3300"/>
                </a:solidFill>
              </a:rPr>
              <a:t>titles of books</a:t>
            </a:r>
            <a:r>
              <a:rPr lang="en-US" altLang="en-US" sz="1800" smtClean="0"/>
              <a:t>  </a:t>
            </a:r>
          </a:p>
          <a:p>
            <a:pPr marL="457200" indent="-457200" eaLnBrk="1" hangingPunct="1">
              <a:lnSpc>
                <a:spcPct val="80000"/>
              </a:lnSpc>
            </a:pPr>
            <a:endParaRPr lang="en-US" altLang="en-US" sz="1800" smtClean="0"/>
          </a:p>
        </p:txBody>
      </p:sp>
      <p:sp>
        <p:nvSpPr>
          <p:cNvPr id="28676" name="Rectangle 4"/>
          <p:cNvSpPr>
            <a:spLocks noGrp="1" noChangeArrowheads="1"/>
          </p:cNvSpPr>
          <p:nvPr>
            <p:ph type="title"/>
          </p:nvPr>
        </p:nvSpPr>
        <p:spPr>
          <a:xfrm>
            <a:off x="457200" y="0"/>
            <a:ext cx="8305800" cy="762000"/>
          </a:xfrm>
          <a:solidFill>
            <a:schemeClr val="folHlink"/>
          </a:solidFill>
        </p:spPr>
        <p:txBody>
          <a:bodyPr/>
          <a:lstStyle/>
          <a:p>
            <a:pPr eaLnBrk="1" hangingPunct="1"/>
            <a:r>
              <a:rPr lang="en-US" altLang="en-US" sz="3600" smtClean="0"/>
              <a:t>Biographical factoids</a:t>
            </a:r>
          </a:p>
        </p:txBody>
      </p:sp>
    </p:spTree>
    <p:extLst>
      <p:ext uri="{BB962C8B-B14F-4D97-AF65-F5344CB8AC3E}">
        <p14:creationId xmlns:p14="http://schemas.microsoft.com/office/powerpoint/2010/main" val="2011405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a:xfrm>
            <a:off x="611188" y="260350"/>
            <a:ext cx="7772400" cy="1470025"/>
          </a:xfrm>
        </p:spPr>
        <p:txBody>
          <a:bodyPr/>
          <a:lstStyle/>
          <a:p>
            <a:pPr eaLnBrk="1" hangingPunct="1"/>
            <a:r>
              <a:rPr lang="en-US" altLang="zh-CN" smtClean="0">
                <a:ea typeface="宋体" pitchFamily="2" charset="-122"/>
              </a:rPr>
              <a:t>CBDB</a:t>
            </a:r>
            <a:endParaRPr lang="en-US" altLang="en-US" smtClean="0"/>
          </a:p>
        </p:txBody>
      </p:sp>
      <p:sp>
        <p:nvSpPr>
          <p:cNvPr id="4099" name="Rectangle 5"/>
          <p:cNvSpPr>
            <a:spLocks noGrp="1" noChangeArrowheads="1"/>
          </p:cNvSpPr>
          <p:nvPr>
            <p:ph type="subTitle" idx="1"/>
          </p:nvPr>
        </p:nvSpPr>
        <p:spPr>
          <a:xfrm>
            <a:off x="0" y="1557338"/>
            <a:ext cx="9144000" cy="1752600"/>
          </a:xfrm>
        </p:spPr>
        <p:txBody>
          <a:bodyPr/>
          <a:lstStyle/>
          <a:p>
            <a:pPr eaLnBrk="1" hangingPunct="1">
              <a:lnSpc>
                <a:spcPct val="80000"/>
              </a:lnSpc>
            </a:pPr>
            <a:r>
              <a:rPr lang="en-US" altLang="zh-CN" sz="2400" dirty="0" smtClean="0">
                <a:ea typeface="宋体" pitchFamily="2" charset="-122"/>
              </a:rPr>
              <a:t>Available in 3 versions:</a:t>
            </a:r>
          </a:p>
          <a:p>
            <a:pPr algn="l" eaLnBrk="1" hangingPunct="1">
              <a:lnSpc>
                <a:spcPct val="80000"/>
              </a:lnSpc>
            </a:pPr>
            <a:r>
              <a:rPr lang="en-US" altLang="zh-CN" sz="2400" dirty="0" smtClean="0">
                <a:ea typeface="宋体" pitchFamily="2" charset="-122"/>
              </a:rPr>
              <a:t>Online query system in English and Chinese</a:t>
            </a:r>
          </a:p>
          <a:p>
            <a:pPr algn="l" eaLnBrk="1" hangingPunct="1">
              <a:lnSpc>
                <a:spcPct val="80000"/>
              </a:lnSpc>
            </a:pPr>
            <a:r>
              <a:rPr lang="en-US" altLang="zh-CN" sz="2400" dirty="0" smtClean="0">
                <a:ea typeface="宋体" pitchFamily="2" charset="-122"/>
              </a:rPr>
              <a:t>Online inputting system in Chinese</a:t>
            </a:r>
          </a:p>
          <a:p>
            <a:pPr algn="l" eaLnBrk="1" hangingPunct="1">
              <a:lnSpc>
                <a:spcPct val="80000"/>
              </a:lnSpc>
            </a:pPr>
            <a:r>
              <a:rPr lang="en-US" altLang="zh-CN" sz="2400" dirty="0" smtClean="0">
                <a:ea typeface="宋体" pitchFamily="2" charset="-122"/>
              </a:rPr>
              <a:t>Stand-alone MS Access database for download to a desktop</a:t>
            </a:r>
          </a:p>
          <a:p>
            <a:pPr algn="l" eaLnBrk="1" hangingPunct="1">
              <a:lnSpc>
                <a:spcPct val="80000"/>
              </a:lnSpc>
            </a:pPr>
            <a:endParaRPr lang="en-US" altLang="zh-CN" sz="2400" dirty="0" smtClean="0">
              <a:ea typeface="宋体" pitchFamily="2" charset="-122"/>
            </a:endParaRPr>
          </a:p>
          <a:p>
            <a:pPr algn="l" eaLnBrk="1" hangingPunct="1">
              <a:lnSpc>
                <a:spcPct val="80000"/>
              </a:lnSpc>
            </a:pPr>
            <a:endParaRPr lang="en-US" altLang="zh-CN" sz="2400" dirty="0" smtClean="0">
              <a:ea typeface="宋体" pitchFamily="2" charset="-122"/>
            </a:endParaRPr>
          </a:p>
          <a:p>
            <a:pPr eaLnBrk="1" hangingPunct="1">
              <a:lnSpc>
                <a:spcPct val="80000"/>
              </a:lnSpc>
            </a:pPr>
            <a:r>
              <a:rPr lang="en-US" altLang="zh-CN" sz="2400" b="1" dirty="0" smtClean="0">
                <a:ea typeface="宋体" pitchFamily="2" charset="-122"/>
              </a:rPr>
              <a:t>See the CBDB User Guides!</a:t>
            </a:r>
          </a:p>
          <a:p>
            <a:pPr algn="l" eaLnBrk="1" hangingPunct="1">
              <a:lnSpc>
                <a:spcPct val="80000"/>
              </a:lnSpc>
            </a:pPr>
            <a:r>
              <a:rPr lang="en-US" altLang="zh-CN" sz="2400" dirty="0" smtClean="0">
                <a:ea typeface="宋体" pitchFamily="2" charset="-122"/>
              </a:rPr>
              <a:t>For the Stand-alone Database</a:t>
            </a:r>
          </a:p>
          <a:p>
            <a:pPr algn="l" eaLnBrk="1" hangingPunct="1">
              <a:lnSpc>
                <a:spcPct val="80000"/>
              </a:lnSpc>
            </a:pPr>
            <a:r>
              <a:rPr lang="en-US" altLang="zh-CN" sz="2400" dirty="0" smtClean="0">
                <a:ea typeface="宋体" pitchFamily="2" charset="-122"/>
              </a:rPr>
              <a:t>	</a:t>
            </a:r>
            <a:r>
              <a:rPr lang="en-US" altLang="en-US" sz="2000" dirty="0" smtClean="0">
                <a:hlinkClick r:id="rId2"/>
              </a:rPr>
              <a:t>CBDB User's Guide, 2nd edition.</a:t>
            </a:r>
            <a:r>
              <a:rPr lang="en-US" altLang="en-US" sz="2000" dirty="0" smtClean="0"/>
              <a:t> </a:t>
            </a:r>
            <a:endParaRPr lang="en-US" altLang="zh-CN" sz="2000" dirty="0" smtClean="0">
              <a:ea typeface="宋体" pitchFamily="2" charset="-122"/>
            </a:endParaRPr>
          </a:p>
          <a:p>
            <a:pPr algn="l" eaLnBrk="1" hangingPunct="1">
              <a:lnSpc>
                <a:spcPct val="80000"/>
              </a:lnSpc>
            </a:pPr>
            <a:r>
              <a:rPr lang="en-US" altLang="zh-CN" sz="2000" dirty="0" smtClean="0">
                <a:ea typeface="宋体" pitchFamily="2" charset="-122"/>
              </a:rPr>
              <a:t>	</a:t>
            </a:r>
            <a:r>
              <a:rPr lang="en-US" altLang="en-US" sz="2000" dirty="0" err="1" smtClean="0">
                <a:hlinkClick r:id="rId3"/>
              </a:rPr>
              <a:t>中國歷代人物傳記資料庫用戶指南</a:t>
            </a:r>
            <a:r>
              <a:rPr lang="en-US" altLang="en-US" sz="2000" dirty="0" smtClean="0"/>
              <a:t> </a:t>
            </a:r>
            <a:endParaRPr lang="en-US" altLang="zh-CN" sz="2000" dirty="0" smtClean="0">
              <a:ea typeface="宋体" pitchFamily="2" charset="-122"/>
            </a:endParaRPr>
          </a:p>
          <a:p>
            <a:pPr algn="l" eaLnBrk="1" hangingPunct="1">
              <a:lnSpc>
                <a:spcPct val="80000"/>
              </a:lnSpc>
            </a:pPr>
            <a:endParaRPr lang="en-US" altLang="zh-CN" sz="2000" dirty="0" smtClean="0">
              <a:ea typeface="宋体" pitchFamily="2" charset="-122"/>
            </a:endParaRPr>
          </a:p>
          <a:p>
            <a:pPr algn="l" eaLnBrk="1" hangingPunct="1">
              <a:lnSpc>
                <a:spcPct val="80000"/>
              </a:lnSpc>
            </a:pPr>
            <a:r>
              <a:rPr lang="en-US" altLang="zh-CN" sz="2400" dirty="0" smtClean="0">
                <a:ea typeface="宋体" pitchFamily="2" charset="-122"/>
              </a:rPr>
              <a:t>For the Online Database also see the online Help </a:t>
            </a:r>
            <a:r>
              <a:rPr lang="en-US" altLang="zh-CN" sz="2400" dirty="0" smtClean="0">
                <a:ea typeface="宋体" pitchFamily="2" charset="-122"/>
              </a:rPr>
              <a:t>files</a:t>
            </a:r>
          </a:p>
          <a:p>
            <a:pPr algn="l" eaLnBrk="1" hangingPunct="1">
              <a:lnSpc>
                <a:spcPct val="80000"/>
              </a:lnSpc>
            </a:pPr>
            <a:r>
              <a:rPr lang="en-US" altLang="en-US" sz="2400" dirty="0" smtClean="0">
                <a:ea typeface="宋体" pitchFamily="2" charset="-122"/>
              </a:rPr>
              <a:t>The </a:t>
            </a:r>
            <a:r>
              <a:rPr lang="en-US" altLang="zh-CN" sz="2400" dirty="0">
                <a:ea typeface="宋体" pitchFamily="2" charset="-122"/>
              </a:rPr>
              <a:t>Stand-alone MS Access database </a:t>
            </a:r>
            <a:r>
              <a:rPr lang="en-US" altLang="zh-CN" sz="2400" dirty="0" smtClean="0">
                <a:ea typeface="宋体" pitchFamily="2" charset="-122"/>
              </a:rPr>
              <a:t>also contains Help files</a:t>
            </a:r>
            <a:endParaRPr lang="en-US" altLang="en-US" sz="2400" dirty="0" smtClean="0"/>
          </a:p>
        </p:txBody>
      </p:sp>
    </p:spTree>
    <p:extLst>
      <p:ext uri="{BB962C8B-B14F-4D97-AF65-F5344CB8AC3E}">
        <p14:creationId xmlns:p14="http://schemas.microsoft.com/office/powerpoint/2010/main" val="1033641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altLang="en-US" sz="4000" smtClean="0"/>
              <a:t>CBDB in Three Formats</a:t>
            </a:r>
            <a:br>
              <a:rPr lang="en-US" altLang="en-US" sz="4000" smtClean="0"/>
            </a:br>
            <a:r>
              <a:rPr lang="en-US" altLang="en-US" sz="4000" smtClean="0"/>
              <a:t>CBDB</a:t>
            </a:r>
            <a:r>
              <a:rPr lang="zh-CN" altLang="en-US" sz="4000" smtClean="0">
                <a:ea typeface="宋体" pitchFamily="2" charset="-122"/>
              </a:rPr>
              <a:t>之三種</a:t>
            </a:r>
          </a:p>
        </p:txBody>
      </p:sp>
      <p:sp>
        <p:nvSpPr>
          <p:cNvPr id="108547" name="Rectangle 3"/>
          <p:cNvSpPr>
            <a:spLocks noGrp="1" noChangeArrowheads="1"/>
          </p:cNvSpPr>
          <p:nvPr>
            <p:ph type="body" idx="1"/>
          </p:nvPr>
        </p:nvSpPr>
        <p:spPr/>
        <p:txBody>
          <a:bodyPr/>
          <a:lstStyle/>
          <a:p>
            <a:pPr eaLnBrk="1" hangingPunct="1"/>
            <a:r>
              <a:rPr lang="en-US" altLang="zh-CN" smtClean="0">
                <a:ea typeface="宋体" pitchFamily="2" charset="-122"/>
              </a:rPr>
              <a:t>Online Inputting System with IE </a:t>
            </a:r>
            <a:r>
              <a:rPr lang="zh-CN" altLang="en-US" smtClean="0">
                <a:ea typeface="宋体" pitchFamily="2" charset="-122"/>
              </a:rPr>
              <a:t>網上錄入系統</a:t>
            </a:r>
            <a:r>
              <a:rPr lang="en-US" altLang="zh-CN" smtClean="0">
                <a:ea typeface="宋体" pitchFamily="2" charset="-122"/>
              </a:rPr>
              <a:t>--</a:t>
            </a:r>
            <a:r>
              <a:rPr lang="zh-CN" altLang="en-US" smtClean="0">
                <a:ea typeface="宋体" pitchFamily="2" charset="-122"/>
              </a:rPr>
              <a:t>須用</a:t>
            </a:r>
            <a:r>
              <a:rPr lang="en-US" altLang="zh-CN" smtClean="0">
                <a:ea typeface="宋体" pitchFamily="2" charset="-122"/>
              </a:rPr>
              <a:t>IE</a:t>
            </a:r>
          </a:p>
          <a:p>
            <a:pPr eaLnBrk="1" hangingPunct="1">
              <a:buFontTx/>
              <a:buNone/>
            </a:pPr>
            <a:r>
              <a:rPr lang="en-US" altLang="zh-CN" smtClean="0">
                <a:ea typeface="宋体" pitchFamily="2" charset="-122"/>
              </a:rPr>
              <a:t>Online Query System </a:t>
            </a:r>
            <a:r>
              <a:rPr lang="zh-CN" altLang="en-US" smtClean="0">
                <a:ea typeface="宋体" pitchFamily="2" charset="-122"/>
              </a:rPr>
              <a:t>網上檢索系統 （</a:t>
            </a:r>
            <a:r>
              <a:rPr lang="en-US" altLang="zh-CN" smtClean="0">
                <a:ea typeface="宋体" pitchFamily="2" charset="-122"/>
              </a:rPr>
              <a:t>IE, Firefox </a:t>
            </a:r>
            <a:r>
              <a:rPr lang="zh-CN" altLang="en-US" smtClean="0">
                <a:ea typeface="宋体" pitchFamily="2" charset="-122"/>
              </a:rPr>
              <a:t>皆可用）</a:t>
            </a:r>
          </a:p>
          <a:p>
            <a:pPr eaLnBrk="1" hangingPunct="1"/>
            <a:r>
              <a:rPr lang="en-US" altLang="zh-CN" smtClean="0">
                <a:ea typeface="宋体" pitchFamily="2" charset="-122"/>
              </a:rPr>
              <a:t>Standalone MS Access Database (for download) </a:t>
            </a:r>
            <a:r>
              <a:rPr lang="zh-CN" altLang="en-US" smtClean="0">
                <a:ea typeface="宋体" pitchFamily="2" charset="-122"/>
              </a:rPr>
              <a:t>可下載的</a:t>
            </a:r>
            <a:r>
              <a:rPr lang="en-US" altLang="zh-CN" smtClean="0">
                <a:ea typeface="宋体" pitchFamily="2" charset="-122"/>
              </a:rPr>
              <a:t>MS ACCESS </a:t>
            </a:r>
            <a:r>
              <a:rPr lang="zh-CN" altLang="en-US" smtClean="0">
                <a:ea typeface="宋体" pitchFamily="2" charset="-122"/>
              </a:rPr>
              <a:t>數據庫</a:t>
            </a:r>
          </a:p>
        </p:txBody>
      </p:sp>
    </p:spTree>
    <p:extLst>
      <p:ext uri="{BB962C8B-B14F-4D97-AF65-F5344CB8AC3E}">
        <p14:creationId xmlns:p14="http://schemas.microsoft.com/office/powerpoint/2010/main" val="4199897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Linking to online systems from the CBDB homepage</a:t>
            </a:r>
            <a:endParaRPr lang="en-US" dirty="0"/>
          </a:p>
        </p:txBody>
      </p:sp>
      <p:pic>
        <p:nvPicPr>
          <p:cNvPr id="819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55759"/>
            <a:ext cx="8229600" cy="2614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bwMode="auto">
          <a:xfrm>
            <a:off x="4860032" y="2852936"/>
            <a:ext cx="4032448" cy="2736304"/>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40395453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49379" y="1124744"/>
            <a:ext cx="9298758"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28739" y="764705"/>
            <a:ext cx="9175638"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270240" y="16687"/>
            <a:ext cx="8046176" cy="6841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16"/>
            <a:ext cx="7380312" cy="7013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380312" y="2420888"/>
            <a:ext cx="1817948" cy="1754326"/>
          </a:xfrm>
          <a:prstGeom prst="rect">
            <a:avLst/>
          </a:prstGeom>
          <a:solidFill>
            <a:schemeClr val="bg1">
              <a:lumMod val="75000"/>
            </a:schemeClr>
          </a:solidFill>
          <a:ln>
            <a:solidFill>
              <a:schemeClr val="bg1">
                <a:lumMod val="75000"/>
              </a:schemeClr>
            </a:solidFill>
          </a:ln>
        </p:spPr>
        <p:txBody>
          <a:bodyPr wrap="square" rtlCol="0">
            <a:spAutoFit/>
          </a:bodyPr>
          <a:lstStyle/>
          <a:p>
            <a:r>
              <a:rPr lang="en-US" dirty="0" smtClean="0">
                <a:solidFill>
                  <a:srgbClr val="FFFF00"/>
                </a:solidFill>
              </a:rPr>
              <a:t>CBDB Homepage</a:t>
            </a:r>
          </a:p>
          <a:p>
            <a:r>
              <a:rPr lang="en-US" dirty="0" smtClean="0"/>
              <a:t>http</a:t>
            </a:r>
            <a:r>
              <a:rPr lang="en-US" dirty="0"/>
              <a:t>://isites.harvard.edu/icb/icb.do?keyword=k16229</a:t>
            </a:r>
          </a:p>
        </p:txBody>
      </p:sp>
      <p:sp>
        <p:nvSpPr>
          <p:cNvPr id="5" name="TextBox 4"/>
          <p:cNvSpPr txBox="1"/>
          <p:nvPr/>
        </p:nvSpPr>
        <p:spPr>
          <a:xfrm>
            <a:off x="7452320" y="4366845"/>
            <a:ext cx="1512168" cy="646331"/>
          </a:xfrm>
          <a:prstGeom prst="rect">
            <a:avLst/>
          </a:prstGeom>
          <a:noFill/>
        </p:spPr>
        <p:txBody>
          <a:bodyPr wrap="square" rtlCol="0">
            <a:spAutoFit/>
          </a:bodyPr>
          <a:lstStyle/>
          <a:p>
            <a:r>
              <a:rPr lang="en-US" dirty="0" smtClean="0"/>
              <a:t>Search “CBDB”</a:t>
            </a:r>
            <a:endParaRPr lang="en-US" dirty="0"/>
          </a:p>
        </p:txBody>
      </p:sp>
    </p:spTree>
    <p:extLst>
      <p:ext uri="{BB962C8B-B14F-4D97-AF65-F5344CB8AC3E}">
        <p14:creationId xmlns:p14="http://schemas.microsoft.com/office/powerpoint/2010/main" val="35665196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305474" y="-71335"/>
            <a:ext cx="8082950" cy="6929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65074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769066" y="14619"/>
            <a:ext cx="7115302" cy="6843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35344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5"/>
          <p:cNvSpPr txBox="1">
            <a:spLocks noChangeArrowheads="1"/>
          </p:cNvSpPr>
          <p:nvPr/>
        </p:nvSpPr>
        <p:spPr bwMode="auto">
          <a:xfrm>
            <a:off x="0" y="623728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sz="3200" b="0">
                <a:ea typeface="宋体" pitchFamily="2" charset="-122"/>
              </a:rPr>
              <a:t>Stand-alone CBDB Database in MS Access</a:t>
            </a:r>
          </a:p>
        </p:txBody>
      </p:sp>
      <p:pic>
        <p:nvPicPr>
          <p:cNvPr id="80898"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457200" y="636467"/>
            <a:ext cx="8229600" cy="5127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ctrTitle"/>
          </p:nvPr>
        </p:nvSpPr>
        <p:spPr/>
        <p:txBody>
          <a:bodyPr/>
          <a:lstStyle/>
          <a:p>
            <a:pPr eaLnBrk="1" hangingPunct="1"/>
            <a:r>
              <a:rPr lang="en-US" altLang="zh-CN" smtClean="0">
                <a:ea typeface="宋体" pitchFamily="2" charset="-122"/>
              </a:rPr>
              <a:t>Where CBDB finds data</a:t>
            </a:r>
            <a:endParaRPr lang="en-US" altLang="en-US" smtClean="0"/>
          </a:p>
        </p:txBody>
      </p:sp>
      <p:sp>
        <p:nvSpPr>
          <p:cNvPr id="26627" name="Rectangle 5"/>
          <p:cNvSpPr>
            <a:spLocks noGrp="1" noChangeArrowheads="1"/>
          </p:cNvSpPr>
          <p:nvPr>
            <p:ph type="subTitle" idx="1"/>
          </p:nvPr>
        </p:nvSpPr>
        <p:spPr/>
        <p:txBody>
          <a:bodyPr/>
          <a:lstStyle/>
          <a:p>
            <a:pPr eaLnBrk="1" hangingPunct="1"/>
            <a:endParaRPr lang="en-US"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p:txBody>
          <a:bodyPr/>
          <a:lstStyle/>
          <a:p>
            <a:pPr eaLnBrk="1" hangingPunct="1"/>
            <a:r>
              <a:rPr lang="en-US" altLang="zh-CN" smtClean="0">
                <a:ea typeface="宋体" pitchFamily="2" charset="-122"/>
              </a:rPr>
              <a:t>Why CBDB is a </a:t>
            </a:r>
            <a:r>
              <a:rPr lang="en-US" altLang="zh-CN" u="sng" smtClean="0">
                <a:ea typeface="宋体" pitchFamily="2" charset="-122"/>
              </a:rPr>
              <a:t>Relational</a:t>
            </a:r>
            <a:r>
              <a:rPr lang="en-US" altLang="zh-CN" smtClean="0">
                <a:ea typeface="宋体" pitchFamily="2" charset="-122"/>
              </a:rPr>
              <a:t> Database</a:t>
            </a:r>
            <a:endParaRPr lang="en-US" altLang="en-US" smtClean="0"/>
          </a:p>
        </p:txBody>
      </p:sp>
      <p:sp>
        <p:nvSpPr>
          <p:cNvPr id="34819" name="Rectangle 4"/>
          <p:cNvSpPr>
            <a:spLocks noGrp="1" noChangeArrowheads="1"/>
          </p:cNvSpPr>
          <p:nvPr>
            <p:ph type="subTitle" idx="1"/>
          </p:nvPr>
        </p:nvSpPr>
        <p:spPr/>
        <p:txBody>
          <a:bodyPr/>
          <a:lstStyle/>
          <a:p>
            <a:pPr eaLnBrk="1" hangingPunct="1"/>
            <a:endParaRPr lang="en-US"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74638"/>
            <a:ext cx="9144000" cy="589121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74638"/>
            <a:ext cx="9144000" cy="5973762"/>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1625600" y="952500"/>
            <a:ext cx="596265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endParaRPr lang="en-US" altLang="zh-CN" sz="2000" b="0">
              <a:ea typeface="PMingLiU" pitchFamily="18" charset="-120"/>
            </a:endParaRPr>
          </a:p>
          <a:p>
            <a:pPr algn="ctr"/>
            <a:endParaRPr lang="en-US" altLang="zh-CN" sz="2000" b="0">
              <a:ea typeface="PMingLiU" pitchFamily="18" charset="-120"/>
            </a:endParaRPr>
          </a:p>
          <a:p>
            <a:pPr algn="ctr"/>
            <a:r>
              <a:rPr lang="en-US" altLang="zh-TW" b="0">
                <a:ea typeface="PMingLiU" pitchFamily="18" charset="-120"/>
              </a:rPr>
              <a:t>The Structuring of </a:t>
            </a:r>
            <a:br>
              <a:rPr lang="en-US" altLang="zh-TW" b="0">
                <a:ea typeface="PMingLiU" pitchFamily="18" charset="-120"/>
              </a:rPr>
            </a:br>
            <a:r>
              <a:rPr lang="en-US" altLang="zh-TW" b="0">
                <a:ea typeface="PMingLiU" pitchFamily="18" charset="-120"/>
              </a:rPr>
              <a:t>Complex Information</a:t>
            </a:r>
            <a:endParaRPr lang="en-US" altLang="zh-CN" b="0">
              <a:ea typeface="PMingLiU" pitchFamily="18" charset="-120"/>
            </a:endParaRPr>
          </a:p>
          <a:p>
            <a:pPr algn="ctr"/>
            <a:r>
              <a:rPr lang="zh-CN" altLang="en-US" b="0">
                <a:ea typeface="PMingLiU" pitchFamily="18" charset="-120"/>
              </a:rPr>
              <a:t>複雜信息的結構化</a:t>
            </a:r>
          </a:p>
          <a:p>
            <a:pPr algn="ctr"/>
            <a:r>
              <a:rPr lang="en-US" altLang="zh-CN" b="0">
                <a:ea typeface="TSC UMing S TT" pitchFamily="49" charset="-120"/>
              </a:rPr>
              <a:t/>
            </a:r>
            <a:br>
              <a:rPr lang="en-US" altLang="zh-CN" b="0">
                <a:ea typeface="TSC UMing S TT" pitchFamily="49" charset="-120"/>
              </a:rPr>
            </a:br>
            <a:r>
              <a:rPr lang="en-US" altLang="zh-CN" sz="3600">
                <a:ea typeface="TSC UMing S TT" pitchFamily="49" charset="-120"/>
              </a:rPr>
              <a:t>Relational Databases:</a:t>
            </a:r>
          </a:p>
          <a:p>
            <a:pPr algn="ctr"/>
            <a:r>
              <a:rPr lang="zh-CN" altLang="en-US" sz="3600">
                <a:ea typeface="TSC UMing S TT" pitchFamily="49" charset="-120"/>
              </a:rPr>
              <a:t>關係型數據庫：</a:t>
            </a:r>
            <a:endParaRPr lang="en-US" altLang="zh-CN" sz="3600">
              <a:ea typeface="TSC UMing S TT" pitchFamily="49" charset="-120"/>
            </a:endParaRPr>
          </a:p>
          <a:p>
            <a:pPr algn="ctr"/>
            <a:endParaRPr lang="zh-CN" altLang="en-US" sz="3600">
              <a:ea typeface="TSC UMing S TT" pitchFamily="49" charset="-120"/>
            </a:endParaRPr>
          </a:p>
          <a:p>
            <a:pPr algn="ctr"/>
            <a:r>
              <a:rPr lang="en-US" altLang="zh-CN" b="0">
                <a:ea typeface="TSC UMing S TT" pitchFamily="49" charset="-120"/>
              </a:rPr>
              <a:t>Practical Issues &amp;</a:t>
            </a:r>
            <a:br>
              <a:rPr lang="en-US" altLang="zh-CN" b="0">
                <a:ea typeface="TSC UMing S TT" pitchFamily="49" charset="-120"/>
              </a:rPr>
            </a:br>
            <a:r>
              <a:rPr lang="en-US" altLang="zh-CN" b="0">
                <a:ea typeface="TSC UMing S TT" pitchFamily="49" charset="-120"/>
              </a:rPr>
              <a:t>Abstract Functions</a:t>
            </a:r>
          </a:p>
          <a:p>
            <a:pPr algn="ctr"/>
            <a:r>
              <a:rPr lang="zh-CN" altLang="en-US" b="0">
                <a:ea typeface="TSC UMing S TT" pitchFamily="49" charset="-120"/>
              </a:rPr>
              <a:t>實際問題與抽象功能</a:t>
            </a:r>
          </a:p>
        </p:txBody>
      </p:sp>
      <p:pic>
        <p:nvPicPr>
          <p:cNvPr id="37891" name="Picture 5"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 Box 4"/>
          <p:cNvSpPr txBox="1">
            <a:spLocks noChangeArrowheads="1"/>
          </p:cNvSpPr>
          <p:nvPr/>
        </p:nvSpPr>
        <p:spPr bwMode="auto">
          <a:xfrm>
            <a:off x="0" y="928688"/>
            <a:ext cx="37290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en-US" altLang="zh-CN" sz="3200" b="0" i="1">
                <a:ea typeface="TSC UMing S TT" pitchFamily="49" charset="-120"/>
              </a:rPr>
              <a:t>Michael A. Fuller:</a:t>
            </a:r>
            <a:endParaRPr lang="zh-CN" altLang="en-US" sz="3200" b="0" i="1">
              <a:ea typeface="TSC UMing S TT" pitchFamily="49" charset="-12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42" name="Group 2"/>
          <p:cNvGraphicFramePr>
            <a:graphicFrameLocks noGrp="1"/>
          </p:cNvGraphicFramePr>
          <p:nvPr>
            <p:ph idx="4294967295"/>
          </p:nvPr>
        </p:nvGraphicFramePr>
        <p:xfrm>
          <a:off x="357188" y="2193925"/>
          <a:ext cx="8531225" cy="4365625"/>
        </p:xfrm>
        <a:graphic>
          <a:graphicData uri="http://schemas.openxmlformats.org/drawingml/2006/table">
            <a:tbl>
              <a:tblPr/>
              <a:tblGrid>
                <a:gridCol w="1700212"/>
                <a:gridCol w="935038"/>
                <a:gridCol w="2035175"/>
                <a:gridCol w="3860800"/>
              </a:tblGrid>
              <a:tr h="72866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Name</a:t>
                      </a:r>
                      <a:br>
                        <a:rPr kumimoji="0" lang="en-US" altLang="zh-CN" sz="2000" b="0" i="0" u="none" strike="noStrike" cap="none" normalizeH="0" baseline="0" smtClean="0">
                          <a:ln>
                            <a:noFill/>
                          </a:ln>
                          <a:solidFill>
                            <a:schemeClr val="tx1"/>
                          </a:solidFill>
                          <a:effectLst/>
                          <a:latin typeface="Arial" pitchFamily="34" charset="0"/>
                          <a:ea typeface="宋体" pitchFamily="2" charset="-122"/>
                        </a:rPr>
                      </a:br>
                      <a:r>
                        <a:rPr kumimoji="0" lang="zh-CN" altLang="en-US" sz="2000" b="0" i="0" u="none" strike="noStrike" cap="none" normalizeH="0" baseline="0" smtClean="0">
                          <a:ln>
                            <a:noFill/>
                          </a:ln>
                          <a:solidFill>
                            <a:schemeClr val="tx1"/>
                          </a:solidFill>
                          <a:effectLst/>
                          <a:latin typeface="Arial" pitchFamily="34" charset="0"/>
                          <a:ea typeface="宋体" pitchFamily="2" charset="-122"/>
                        </a:rPr>
                        <a:t>姓名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Dates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日期</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Offices</a:t>
                      </a:r>
                      <a:br>
                        <a:rPr kumimoji="0" lang="en-US" altLang="zh-CN" sz="2000" b="0" i="0" u="none" strike="noStrike" cap="none" normalizeH="0" baseline="0" smtClean="0">
                          <a:ln>
                            <a:noFill/>
                          </a:ln>
                          <a:solidFill>
                            <a:schemeClr val="tx1"/>
                          </a:solidFill>
                          <a:effectLst/>
                          <a:latin typeface="Arial" pitchFamily="34" charset="0"/>
                          <a:ea typeface="宋体" pitchFamily="2" charset="-122"/>
                        </a:rPr>
                      </a:br>
                      <a:r>
                        <a:rPr kumimoji="0" lang="zh-CN" altLang="en-US" sz="2000" b="0" i="0" u="none" strike="noStrike" cap="none" normalizeH="0" baseline="0" smtClean="0">
                          <a:ln>
                            <a:noFill/>
                          </a:ln>
                          <a:solidFill>
                            <a:schemeClr val="tx1"/>
                          </a:solidFill>
                          <a:effectLst/>
                          <a:latin typeface="Arial" pitchFamily="34" charset="0"/>
                          <a:ea typeface="宋体" pitchFamily="2" charset="-122"/>
                        </a:rPr>
                        <a:t>任官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Associations</a:t>
                      </a:r>
                      <a:br>
                        <a:rPr kumimoji="0" lang="en-US" altLang="zh-CN" sz="2000" b="0" i="0" u="none" strike="noStrike" cap="none" normalizeH="0" baseline="0" smtClean="0">
                          <a:ln>
                            <a:noFill/>
                          </a:ln>
                          <a:solidFill>
                            <a:schemeClr val="tx1"/>
                          </a:solidFill>
                          <a:effectLst/>
                          <a:latin typeface="Arial" pitchFamily="34" charset="0"/>
                          <a:ea typeface="宋体" pitchFamily="2" charset="-122"/>
                        </a:rPr>
                      </a:br>
                      <a:r>
                        <a:rPr kumimoji="0" lang="zh-CN" altLang="en-US" sz="2000" b="0" i="0" u="none" strike="noStrike" cap="none" normalizeH="0" baseline="0" smtClean="0">
                          <a:ln>
                            <a:noFill/>
                          </a:ln>
                          <a:solidFill>
                            <a:schemeClr val="tx1"/>
                          </a:solidFill>
                          <a:effectLst/>
                          <a:latin typeface="Arial" pitchFamily="34" charset="0"/>
                          <a:ea typeface="宋体" pitchFamily="2" charset="-122"/>
                        </a:rPr>
                        <a:t>社會關係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6962">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司馬光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1019-1086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 1059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Budget Auditor; (2) 1085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Executive of the Chancellery; (3) 1086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Left Executive, Dept of Ministries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pitchFamily="34" charset="0"/>
                          <a:ea typeface="宋体" pitchFamily="2" charset="-122"/>
                        </a:rPr>
                        <a:t>(1) Yuanyou coalition member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 (2) An Dun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安惇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Desires opposed by; (3) Chao Buzhi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晁補之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Sacrificial prayer written by; (4) Chen Jian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陳薦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Sacrificial prayer written for; (5) Chen Min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陳敏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Honored by; (6) Cheng Yi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程頤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Recommended; (7) Ding Du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丁度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Sacrificial prayer written for; (8) Fan Chunli </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范純禮 </a:t>
                      </a:r>
                      <a:r>
                        <a:rPr kumimoji="0" lang="en-US" altLang="zh-CN" sz="2000" b="0" i="0" u="none" strike="noStrike" cap="none" normalizeH="0" baseline="0" smtClean="0">
                          <a:ln>
                            <a:noFill/>
                          </a:ln>
                          <a:solidFill>
                            <a:schemeClr val="tx1"/>
                          </a:solidFill>
                          <a:effectLst/>
                          <a:latin typeface="Arial" pitchFamily="34" charset="0"/>
                          <a:ea typeface="宋体" pitchFamily="2" charset="-122"/>
                        </a:rPr>
                        <a:t>Patron of;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931" name="Text Box 64"/>
          <p:cNvSpPr txBox="1">
            <a:spLocks noChangeArrowheads="1"/>
          </p:cNvSpPr>
          <p:nvPr/>
        </p:nvSpPr>
        <p:spPr bwMode="auto">
          <a:xfrm>
            <a:off x="485775" y="1176338"/>
            <a:ext cx="54371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400" b="0">
                <a:ea typeface="TSC UMing S TT" pitchFamily="49" charset="-120"/>
              </a:rPr>
              <a:t>A Subset of the Data on Sima Guang:</a:t>
            </a:r>
          </a:p>
          <a:p>
            <a:r>
              <a:rPr lang="zh-CN" altLang="en-US" sz="2400" b="0">
                <a:ea typeface="TSC UMing S TT" pitchFamily="49" charset="-120"/>
              </a:rPr>
              <a:t>有關司馬光的部分數據：</a:t>
            </a:r>
          </a:p>
        </p:txBody>
      </p:sp>
      <p:pic>
        <p:nvPicPr>
          <p:cNvPr id="38932" name="Picture 65"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890" name="Group 2"/>
          <p:cNvGraphicFramePr>
            <a:graphicFrameLocks noGrp="1"/>
          </p:cNvGraphicFramePr>
          <p:nvPr>
            <p:ph sz="quarter" idx="4294967295"/>
          </p:nvPr>
        </p:nvGraphicFramePr>
        <p:xfrm>
          <a:off x="407988" y="1874838"/>
          <a:ext cx="3806825" cy="715962"/>
        </p:xfrm>
        <a:graphic>
          <a:graphicData uri="http://schemas.openxmlformats.org/drawingml/2006/table">
            <a:tbl>
              <a:tblPr/>
              <a:tblGrid>
                <a:gridCol w="2387600"/>
                <a:gridCol w="1419225"/>
              </a:tblGrid>
              <a:tr h="37782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Name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日期</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8138">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65901" name="Group 13"/>
          <p:cNvGraphicFramePr>
            <a:graphicFrameLocks noGrp="1"/>
          </p:cNvGraphicFramePr>
          <p:nvPr>
            <p:ph sz="quarter" idx="4294967295"/>
          </p:nvPr>
        </p:nvGraphicFramePr>
        <p:xfrm>
          <a:off x="377825" y="2771775"/>
          <a:ext cx="8534400" cy="1733917"/>
        </p:xfrm>
        <a:graphic>
          <a:graphicData uri="http://schemas.openxmlformats.org/drawingml/2006/table">
            <a:tbl>
              <a:tblPr/>
              <a:tblGrid>
                <a:gridCol w="2076450"/>
                <a:gridCol w="1512888"/>
                <a:gridCol w="4945062"/>
              </a:tblGrid>
              <a:tr h="60937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Posting Date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任命日期</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Office Title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官名</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5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1059</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5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1085</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5385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1086</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65923" name="Group 35"/>
          <p:cNvGraphicFramePr>
            <a:graphicFrameLocks noGrp="1"/>
          </p:cNvGraphicFramePr>
          <p:nvPr>
            <p:ph sz="quarter" idx="4294967295"/>
          </p:nvPr>
        </p:nvGraphicFramePr>
        <p:xfrm>
          <a:off x="377825" y="4616450"/>
          <a:ext cx="8561388" cy="2041992"/>
        </p:xfrm>
        <a:graphic>
          <a:graphicData uri="http://schemas.openxmlformats.org/drawingml/2006/table">
            <a:tbl>
              <a:tblPr/>
              <a:tblGrid>
                <a:gridCol w="2370138"/>
                <a:gridCol w="3276600"/>
                <a:gridCol w="2914650"/>
              </a:tblGrid>
              <a:tr h="3656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Association Type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cs typeface="Arial" pitchFamily="34" charset="0"/>
                        </a:rPr>
                        <a:t>Associate </a:t>
                      </a:r>
                      <a:r>
                        <a:rPr kumimoji="0" lang="zh-CN" altLang="en-US" sz="1800" b="1" i="0" u="none" strike="noStrike" cap="none" normalizeH="0" baseline="0" smtClean="0">
                          <a:ln>
                            <a:noFill/>
                          </a:ln>
                          <a:solidFill>
                            <a:schemeClr val="tx1"/>
                          </a:solidFill>
                          <a:effectLst/>
                          <a:latin typeface="Arial" pitchFamily="34" charset="0"/>
                          <a:ea typeface="宋体" pitchFamily="2" charset="-122"/>
                          <a:cs typeface="Arial" pitchFamily="34" charset="0"/>
                        </a:rPr>
                        <a:t>社會關係人</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Yuanyou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(not applicable)</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安惇</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Chao Buzhi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晁補之</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范純禮</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丁度</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0001" name="Text Box 90"/>
          <p:cNvSpPr txBox="1">
            <a:spLocks noChangeArrowheads="1"/>
          </p:cNvSpPr>
          <p:nvPr/>
        </p:nvSpPr>
        <p:spPr bwMode="auto">
          <a:xfrm>
            <a:off x="271463" y="890588"/>
            <a:ext cx="8737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b="0">
                <a:ea typeface="TSC UMing S TT" pitchFamily="49" charset="-120"/>
              </a:rPr>
              <a:t>Reorganizing the Data on Sima Guang (First Version):</a:t>
            </a:r>
          </a:p>
          <a:p>
            <a:r>
              <a:rPr lang="zh-CN" altLang="en-US" sz="2800" b="0">
                <a:ea typeface="TSC UMing S TT" pitchFamily="49" charset="-120"/>
              </a:rPr>
              <a:t>重新編排有關司馬光的數據（第一版）：</a:t>
            </a:r>
            <a:endParaRPr lang="en-US" altLang="zh-CN" sz="2800" b="0">
              <a:ea typeface="TSC UMing S TT" pitchFamily="49" charset="-120"/>
            </a:endParaRPr>
          </a:p>
        </p:txBody>
      </p:sp>
      <p:pic>
        <p:nvPicPr>
          <p:cNvPr id="40002" name="Picture 91"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66688"/>
            <a:ext cx="9144000" cy="6502400"/>
          </a:xfrm>
        </p:spPr>
      </p:pic>
      <p:sp>
        <p:nvSpPr>
          <p:cNvPr id="7171" name="Text Box 5"/>
          <p:cNvSpPr txBox="1">
            <a:spLocks noChangeArrowheads="1"/>
          </p:cNvSpPr>
          <p:nvPr/>
        </p:nvSpPr>
        <p:spPr bwMode="auto">
          <a:xfrm>
            <a:off x="0" y="4191000"/>
            <a:ext cx="9144000" cy="158750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spcBef>
                <a:spcPct val="50000"/>
              </a:spcBef>
            </a:pPr>
            <a:r>
              <a:rPr lang="zh-TW" altLang="en-US" sz="2800" b="0">
                <a:ea typeface="PMingLiU" pitchFamily="18" charset="-120"/>
                <a:hlinkClick r:id="rId4"/>
              </a:rPr>
              <a:t>中國歷代人物傳記</a:t>
            </a:r>
            <a:r>
              <a:rPr lang="zh-TW" altLang="en-US" sz="2800" b="0">
                <a:solidFill>
                  <a:srgbClr val="FF0000"/>
                </a:solidFill>
                <a:ea typeface="PMingLiU" pitchFamily="18" charset="-120"/>
                <a:hlinkClick r:id="rId4"/>
              </a:rPr>
              <a:t>資料庫 </a:t>
            </a:r>
            <a:r>
              <a:rPr lang="en-US" altLang="zh-TW" sz="2800" b="0">
                <a:ea typeface="PMingLiU" pitchFamily="18" charset="-120"/>
                <a:hlinkClick r:id="rId4"/>
              </a:rPr>
              <a:t>(CBDB)</a:t>
            </a:r>
            <a:endParaRPr lang="en-US" altLang="zh-TW" sz="2800" b="0">
              <a:ea typeface="PMingLiU" pitchFamily="18" charset="-120"/>
            </a:endParaRPr>
          </a:p>
          <a:p>
            <a:pPr>
              <a:spcBef>
                <a:spcPct val="50000"/>
              </a:spcBef>
            </a:pPr>
            <a:r>
              <a:rPr lang="zh-TW" altLang="en-US" sz="2800" b="0">
                <a:ea typeface="PMingLiU" pitchFamily="18" charset="-120"/>
              </a:rPr>
              <a:t>中央研究院史語所</a:t>
            </a:r>
            <a:r>
              <a:rPr lang="en-US" altLang="zh-TW" sz="2800" b="0">
                <a:ea typeface="PMingLiU" pitchFamily="18" charset="-120"/>
              </a:rPr>
              <a:t>/</a:t>
            </a:r>
            <a:r>
              <a:rPr lang="zh-TW" altLang="en-US" sz="2800" b="0">
                <a:ea typeface="PMingLiU" pitchFamily="18" charset="-120"/>
              </a:rPr>
              <a:t>北大中國古代史研究中心</a:t>
            </a:r>
            <a:r>
              <a:rPr lang="en-US" altLang="zh-TW" sz="2800" b="0">
                <a:ea typeface="PMingLiU" pitchFamily="18" charset="-120"/>
              </a:rPr>
              <a:t>/</a:t>
            </a:r>
            <a:r>
              <a:rPr lang="zh-TW" altLang="en-US" sz="2800" b="0">
                <a:ea typeface="PMingLiU" pitchFamily="18" charset="-120"/>
              </a:rPr>
              <a:t>哈佛</a:t>
            </a:r>
            <a:r>
              <a:rPr lang="zh-CN" altLang="en-US" sz="2800" b="0">
                <a:ea typeface="PMingLiU" pitchFamily="18" charset="-120"/>
              </a:rPr>
              <a:t>費正清研究中心</a:t>
            </a:r>
            <a:r>
              <a:rPr lang="zh-TW" altLang="en-US" sz="2800" b="0">
                <a:ea typeface="PMingLiU" pitchFamily="18" charset="-120"/>
              </a:rPr>
              <a:t>合作</a:t>
            </a:r>
            <a:r>
              <a:rPr lang="zh-CN" altLang="en-US" sz="2800" b="0">
                <a:ea typeface="PMingLiU" pitchFamily="18" charset="-120"/>
              </a:rPr>
              <a:t>開發</a:t>
            </a:r>
            <a:endParaRPr lang="zh-TW" altLang="en-US" sz="2800" b="0">
              <a:ea typeface="PMingLiU" pitchFamily="18" charset="-120"/>
            </a:endParaRPr>
          </a:p>
        </p:txBody>
      </p:sp>
      <p:sp>
        <p:nvSpPr>
          <p:cNvPr id="7172" name="Text Box 6"/>
          <p:cNvSpPr txBox="1">
            <a:spLocks noChangeArrowheads="1"/>
          </p:cNvSpPr>
          <p:nvPr/>
        </p:nvSpPr>
        <p:spPr bwMode="auto">
          <a:xfrm>
            <a:off x="0" y="5902325"/>
            <a:ext cx="9144000" cy="955675"/>
          </a:xfrm>
          <a:prstGeom prst="rect">
            <a:avLst/>
          </a:prstGeom>
          <a:solidFill>
            <a:schemeClr val="accent1"/>
          </a:solidFill>
          <a:ln w="9525">
            <a:solidFill>
              <a:srgbClr val="FFCC99"/>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2800" b="0">
                <a:ea typeface="PMingLiU" pitchFamily="18" charset="-120"/>
                <a:hlinkClick r:id="rId5"/>
              </a:rPr>
              <a:t>http://isites.harvard.edu/icb/icb.do?keyword=k35201</a:t>
            </a:r>
            <a:r>
              <a:rPr lang="en-US" altLang="zh-CN" sz="2800" b="0">
                <a:ea typeface="PMingLiU" pitchFamily="18" charset="-120"/>
              </a:rPr>
              <a:t> Google</a:t>
            </a:r>
            <a:r>
              <a:rPr lang="zh-CN" altLang="en-US" sz="2800" b="0">
                <a:ea typeface="PMingLiU" pitchFamily="18" charset="-120"/>
              </a:rPr>
              <a:t>檢索：</a:t>
            </a:r>
            <a:r>
              <a:rPr lang="en-US" altLang="zh-CN" sz="2800" b="0">
                <a:ea typeface="PMingLiU" pitchFamily="18" charset="-120"/>
              </a:rPr>
              <a:t>CBDB, Harvard </a:t>
            </a:r>
            <a:r>
              <a:rPr lang="zh-CN" altLang="en-US" sz="2800" b="0">
                <a:ea typeface="PMingLiU" pitchFamily="18" charset="-120"/>
              </a:rPr>
              <a:t>或</a:t>
            </a:r>
            <a:r>
              <a:rPr lang="en-US" altLang="zh-CN" sz="2800" b="0">
                <a:ea typeface="PMingLiU" pitchFamily="18" charset="-120"/>
              </a:rPr>
              <a:t>Peking</a:t>
            </a:r>
          </a:p>
        </p:txBody>
      </p:sp>
    </p:spTree>
    <p:extLst>
      <p:ext uri="{BB962C8B-B14F-4D97-AF65-F5344CB8AC3E}">
        <p14:creationId xmlns:p14="http://schemas.microsoft.com/office/powerpoint/2010/main" val="26390450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7938" name="Group 2"/>
          <p:cNvGraphicFramePr>
            <a:graphicFrameLocks noGrp="1"/>
          </p:cNvGraphicFramePr>
          <p:nvPr>
            <p:ph sz="quarter" idx="4294967295"/>
          </p:nvPr>
        </p:nvGraphicFramePr>
        <p:xfrm>
          <a:off x="401638" y="2017713"/>
          <a:ext cx="3798887" cy="701675"/>
        </p:xfrm>
        <a:graphic>
          <a:graphicData uri="http://schemas.openxmlformats.org/drawingml/2006/table">
            <a:tbl>
              <a:tblPr/>
              <a:tblGrid>
                <a:gridCol w="2379662"/>
                <a:gridCol w="1419225"/>
              </a:tblGrid>
              <a:tr h="3660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Name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姓名</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a:t>
                      </a:r>
                      <a:r>
                        <a:rPr kumimoji="0" lang="en-US" altLang="zh-CN" sz="1600" b="1" i="0" u="none" strike="noStrike" cap="none" normalizeH="0" baseline="0" smtClean="0">
                          <a:ln>
                            <a:noFill/>
                          </a:ln>
                          <a:solidFill>
                            <a:schemeClr val="tx1"/>
                          </a:solidFill>
                          <a:effectLst/>
                          <a:latin typeface="Arial" pitchFamily="34" charset="0"/>
                          <a:ea typeface="MS PGothic" pitchFamily="34" charset="-128"/>
                        </a:rPr>
                        <a:t> </a:t>
                      </a:r>
                      <a:r>
                        <a:rPr kumimoji="0" lang="zh-CN" altLang="en-US" sz="1800" b="1" i="0" u="none" strike="noStrike" cap="none" normalizeH="0" baseline="0" smtClean="0">
                          <a:ln>
                            <a:noFill/>
                          </a:ln>
                          <a:solidFill>
                            <a:schemeClr val="tx1"/>
                          </a:solidFill>
                          <a:effectLst/>
                          <a:latin typeface="Arial" pitchFamily="34" charset="0"/>
                          <a:ea typeface="MS PGothic" pitchFamily="34" charset="-128"/>
                        </a:rPr>
                        <a:t>日期</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58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67949" name="Group 13"/>
          <p:cNvGraphicFramePr>
            <a:graphicFrameLocks noGrp="1"/>
          </p:cNvGraphicFramePr>
          <p:nvPr>
            <p:ph sz="quarter" idx="4294967295"/>
          </p:nvPr>
        </p:nvGraphicFramePr>
        <p:xfrm>
          <a:off x="377825" y="2825750"/>
          <a:ext cx="8534400" cy="1735279"/>
        </p:xfrm>
        <a:graphic>
          <a:graphicData uri="http://schemas.openxmlformats.org/drawingml/2006/table">
            <a:tbl>
              <a:tblPr/>
              <a:tblGrid>
                <a:gridCol w="2076450"/>
                <a:gridCol w="1568450"/>
                <a:gridCol w="4889500"/>
              </a:tblGrid>
              <a:tr h="60948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人物</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Posting Date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任命日期</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Office Title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官名</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21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1059</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648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1085</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53942">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2" marB="457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1086</a:t>
                      </a:r>
                    </a:p>
                  </a:txBody>
                  <a:tcPr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12" marB="457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67971" name="Group 35"/>
          <p:cNvGraphicFramePr>
            <a:graphicFrameLocks noGrp="1"/>
          </p:cNvGraphicFramePr>
          <p:nvPr>
            <p:ph sz="quarter" idx="4294967295"/>
          </p:nvPr>
        </p:nvGraphicFramePr>
        <p:xfrm>
          <a:off x="377825" y="4672013"/>
          <a:ext cx="8561388" cy="2076641"/>
        </p:xfrm>
        <a:graphic>
          <a:graphicData uri="http://schemas.openxmlformats.org/drawingml/2006/table">
            <a:tbl>
              <a:tblPr/>
              <a:tblGrid>
                <a:gridCol w="2370138"/>
                <a:gridCol w="3276600"/>
                <a:gridCol w="2914650"/>
              </a:tblGrid>
              <a:tr h="36570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Association Type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社會關係人</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22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Yuanyou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(not applicable)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69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安惇</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22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Chao Buzhi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晁補之</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22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范純禮</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22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丁度</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1025" name="Text Box 65"/>
          <p:cNvSpPr txBox="1">
            <a:spLocks noChangeArrowheads="1"/>
          </p:cNvSpPr>
          <p:nvPr/>
        </p:nvSpPr>
        <p:spPr bwMode="auto">
          <a:xfrm>
            <a:off x="271463" y="1019175"/>
            <a:ext cx="87185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a:solidFill>
                  <a:srgbClr val="0000FF"/>
                </a:solidFill>
                <a:ea typeface="TSC UMing S TT" pitchFamily="49" charset="-120"/>
              </a:rPr>
              <a:t>First Advantage</a:t>
            </a:r>
            <a:r>
              <a:rPr lang="en-US" altLang="zh-CN" sz="2800" b="0">
                <a:solidFill>
                  <a:srgbClr val="0000FF"/>
                </a:solidFill>
                <a:ea typeface="TSC UMing S TT" pitchFamily="49" charset="-120"/>
              </a:rPr>
              <a:t>:  “One-to-Many” Records</a:t>
            </a:r>
          </a:p>
          <a:p>
            <a:r>
              <a:rPr lang="zh-CN" altLang="en-US" sz="2800">
                <a:solidFill>
                  <a:srgbClr val="0000FF"/>
                </a:solidFill>
                <a:ea typeface="TSC UMing S TT" pitchFamily="49" charset="-120"/>
              </a:rPr>
              <a:t>優點（一）：</a:t>
            </a:r>
            <a:r>
              <a:rPr lang="zh-CN" altLang="en-US" sz="2800" b="0">
                <a:solidFill>
                  <a:srgbClr val="0000FF"/>
                </a:solidFill>
                <a:ea typeface="TSC UMing S TT" pitchFamily="49" charset="-120"/>
              </a:rPr>
              <a:t>在各筆資料之間建立起</a:t>
            </a:r>
            <a:r>
              <a:rPr lang="ja-JP" altLang="en-US" sz="2800" b="0">
                <a:solidFill>
                  <a:srgbClr val="0000FF"/>
                </a:solidFill>
                <a:ea typeface="TSC UMing S TT" pitchFamily="49" charset="-120"/>
              </a:rPr>
              <a:t>「</a:t>
            </a:r>
            <a:r>
              <a:rPr lang="zh-CN" altLang="en-US" sz="2800" b="0">
                <a:solidFill>
                  <a:srgbClr val="0000FF"/>
                </a:solidFill>
                <a:ea typeface="TSC UMing S TT" pitchFamily="49" charset="-120"/>
              </a:rPr>
              <a:t>一對多</a:t>
            </a:r>
            <a:r>
              <a:rPr lang="ja-JP" altLang="en-US" sz="2800" b="0">
                <a:solidFill>
                  <a:srgbClr val="0000FF"/>
                </a:solidFill>
                <a:ea typeface="TSC UMing S TT" pitchFamily="49" charset="-120"/>
              </a:rPr>
              <a:t>」</a:t>
            </a:r>
            <a:r>
              <a:rPr lang="zh-CN" altLang="en-US" sz="2800" b="0">
                <a:solidFill>
                  <a:srgbClr val="0000FF"/>
                </a:solidFill>
                <a:ea typeface="TSC UMing S TT" pitchFamily="49" charset="-120"/>
              </a:rPr>
              <a:t>的關係</a:t>
            </a:r>
          </a:p>
        </p:txBody>
      </p:sp>
      <p:pic>
        <p:nvPicPr>
          <p:cNvPr id="41026"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65"/>
          <p:cNvSpPr txBox="1">
            <a:spLocks noChangeArrowheads="1"/>
          </p:cNvSpPr>
          <p:nvPr/>
        </p:nvSpPr>
        <p:spPr bwMode="auto">
          <a:xfrm>
            <a:off x="271463" y="862013"/>
            <a:ext cx="60817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400" b="0">
                <a:ea typeface="TSC UMing S TT" pitchFamily="49" charset="-120"/>
              </a:rPr>
              <a:t>One can now sort on the separate columns:</a:t>
            </a:r>
          </a:p>
          <a:p>
            <a:r>
              <a:rPr lang="zh-CN" altLang="en-US" sz="2400">
                <a:ea typeface="TSC UMing S TT" pitchFamily="49" charset="-120"/>
              </a:rPr>
              <a:t>現在我們可以按照不同欄位分別排序：</a:t>
            </a:r>
          </a:p>
        </p:txBody>
      </p:sp>
      <p:pic>
        <p:nvPicPr>
          <p:cNvPr id="41987"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9988" name="Group 4"/>
          <p:cNvGraphicFramePr>
            <a:graphicFrameLocks noGrp="1"/>
          </p:cNvGraphicFramePr>
          <p:nvPr/>
        </p:nvGraphicFramePr>
        <p:xfrm>
          <a:off x="425450" y="1741488"/>
          <a:ext cx="3798888" cy="701675"/>
        </p:xfrm>
        <a:graphic>
          <a:graphicData uri="http://schemas.openxmlformats.org/drawingml/2006/table">
            <a:tbl>
              <a:tblPr/>
              <a:tblGrid>
                <a:gridCol w="2379663"/>
                <a:gridCol w="1419225"/>
              </a:tblGrid>
              <a:tr h="366091">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Name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姓名</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日期</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584">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69999" name="Group 15"/>
          <p:cNvGraphicFramePr>
            <a:graphicFrameLocks noGrp="1"/>
          </p:cNvGraphicFramePr>
          <p:nvPr/>
        </p:nvGraphicFramePr>
        <p:xfrm>
          <a:off x="387350" y="2682875"/>
          <a:ext cx="8534400" cy="1733917"/>
        </p:xfrm>
        <a:graphic>
          <a:graphicData uri="http://schemas.openxmlformats.org/drawingml/2006/table">
            <a:tbl>
              <a:tblPr/>
              <a:tblGrid>
                <a:gridCol w="2076450"/>
                <a:gridCol w="1555750"/>
                <a:gridCol w="4902200"/>
              </a:tblGrid>
              <a:tr h="60937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Posting Date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任命日期</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Office Title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官名</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5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1059</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5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1085</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453859">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1086</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graphicFrame>
        <p:nvGraphicFramePr>
          <p:cNvPr id="170021" name="Group 37"/>
          <p:cNvGraphicFramePr>
            <a:graphicFrameLocks noGrp="1"/>
          </p:cNvGraphicFramePr>
          <p:nvPr/>
        </p:nvGraphicFramePr>
        <p:xfrm>
          <a:off x="387350" y="4713288"/>
          <a:ext cx="8561388" cy="2041992"/>
        </p:xfrm>
        <a:graphic>
          <a:graphicData uri="http://schemas.openxmlformats.org/drawingml/2006/table">
            <a:tbl>
              <a:tblPr/>
              <a:tblGrid>
                <a:gridCol w="2370138"/>
                <a:gridCol w="3276600"/>
                <a:gridCol w="2914650"/>
              </a:tblGrid>
              <a:tr h="36564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Association Type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社會關係人</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7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Yuanyou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(not applicable)</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7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安惇</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7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Chao Buzhi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晁補之</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7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范純禮</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3517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丁度</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sp>
        <p:nvSpPr>
          <p:cNvPr id="42051" name="Line 67"/>
          <p:cNvSpPr>
            <a:spLocks noChangeShapeType="1"/>
          </p:cNvSpPr>
          <p:nvPr/>
        </p:nvSpPr>
        <p:spPr bwMode="auto">
          <a:xfrm>
            <a:off x="6327775" y="2366963"/>
            <a:ext cx="0" cy="314325"/>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52" name="Line 68"/>
          <p:cNvSpPr>
            <a:spLocks noChangeShapeType="1"/>
          </p:cNvSpPr>
          <p:nvPr/>
        </p:nvSpPr>
        <p:spPr bwMode="auto">
          <a:xfrm>
            <a:off x="4297363" y="4400550"/>
            <a:ext cx="0" cy="314325"/>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53" name="Line 69"/>
          <p:cNvSpPr>
            <a:spLocks noChangeShapeType="1"/>
          </p:cNvSpPr>
          <p:nvPr/>
        </p:nvSpPr>
        <p:spPr bwMode="auto">
          <a:xfrm>
            <a:off x="7473950" y="4397375"/>
            <a:ext cx="0" cy="314325"/>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261938" y="2900363"/>
            <a:ext cx="2705100" cy="3819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zh-TW" altLang="en-US" sz="2400" b="0">
                <a:ea typeface="PMingLiU" pitchFamily="18" charset="-120"/>
              </a:rPr>
              <a:t>  </a:t>
            </a:r>
            <a:r>
              <a:rPr lang="zh-TW" altLang="en-US" sz="2000" b="0">
                <a:ea typeface="PMingLiU" pitchFamily="18" charset="-120"/>
              </a:rPr>
              <a:t/>
            </a:r>
            <a:br>
              <a:rPr lang="zh-TW" altLang="en-US" sz="2000" b="0">
                <a:ea typeface="PMingLiU" pitchFamily="18" charset="-120"/>
              </a:rPr>
            </a:br>
            <a:r>
              <a:rPr lang="zh-TW" altLang="en-US" sz="2000" b="0">
                <a:ea typeface="PMingLiU" pitchFamily="18" charset="-120"/>
              </a:rPr>
              <a:t>     </a:t>
            </a:r>
            <a:r>
              <a:rPr lang="en-US" altLang="zh-TW" sz="2000" b="0">
                <a:solidFill>
                  <a:srgbClr val="0000FF"/>
                </a:solidFill>
                <a:ea typeface="Arial Unicode MS" pitchFamily="34" charset="-128"/>
                <a:cs typeface="Arial Unicode MS" pitchFamily="34" charset="-128"/>
              </a:rPr>
              <a:t>People Table</a:t>
            </a:r>
            <a:r>
              <a:rPr lang="en-US" altLang="zh-TW" sz="2000" b="0">
                <a:ea typeface="PMingLiU" pitchFamily="18" charset="-120"/>
              </a:rPr>
              <a:t/>
            </a:r>
            <a:br>
              <a:rPr lang="en-US" altLang="zh-TW" sz="2000" b="0">
                <a:ea typeface="PMingLiU" pitchFamily="18" charset="-120"/>
              </a:rPr>
            </a:br>
            <a:r>
              <a:rPr lang="en-US" altLang="zh-TW" sz="2000" b="0">
                <a:ea typeface="PMingLiU" pitchFamily="18" charset="-120"/>
              </a:rPr>
              <a:t>     PersonID</a:t>
            </a:r>
            <a:br>
              <a:rPr lang="en-US" altLang="zh-TW" sz="2000" b="0">
                <a:ea typeface="PMingLiU" pitchFamily="18" charset="-120"/>
              </a:rPr>
            </a:br>
            <a:r>
              <a:rPr lang="en-US" altLang="zh-TW" sz="2000" b="0">
                <a:ea typeface="PMingLiU" pitchFamily="18" charset="-120"/>
              </a:rPr>
              <a:t>     </a:t>
            </a:r>
            <a:r>
              <a:rPr lang="en-US" altLang="zh-TW" sz="2000" b="0">
                <a:latin typeface="Arial Unicode MS" pitchFamily="34" charset="-128"/>
                <a:ea typeface="Arial Unicode MS" pitchFamily="34" charset="-128"/>
                <a:cs typeface="Arial Unicode MS" pitchFamily="34" charset="-128"/>
              </a:rPr>
              <a:t>Name</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Birth Year</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Death Year</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Associates</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Birthplace</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Entry into Office</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Official Career</a:t>
            </a:r>
            <a:br>
              <a:rPr lang="en-US" altLang="zh-TW" sz="2000" b="0">
                <a:latin typeface="Arial Unicode MS" pitchFamily="34" charset="-128"/>
                <a:ea typeface="Arial Unicode MS" pitchFamily="34" charset="-128"/>
                <a:cs typeface="Arial Unicode MS" pitchFamily="34" charset="-128"/>
              </a:rPr>
            </a:br>
            <a:r>
              <a:rPr lang="en-US" altLang="zh-TW" sz="2000" b="0">
                <a:latin typeface="Arial Unicode MS" pitchFamily="34" charset="-128"/>
                <a:ea typeface="Arial Unicode MS" pitchFamily="34" charset="-128"/>
                <a:cs typeface="Arial Unicode MS" pitchFamily="34" charset="-128"/>
              </a:rPr>
              <a:t>     Writings</a:t>
            </a:r>
            <a:br>
              <a:rPr lang="en-US" altLang="zh-TW" sz="2000" b="0">
                <a:latin typeface="Arial Unicode MS" pitchFamily="34" charset="-128"/>
                <a:ea typeface="Arial Unicode MS" pitchFamily="34" charset="-128"/>
                <a:cs typeface="Arial Unicode MS" pitchFamily="34" charset="-128"/>
              </a:rPr>
            </a:br>
            <a:endParaRPr lang="en-US" altLang="zh-TW" sz="2000" b="0">
              <a:latin typeface="Arial Unicode MS" pitchFamily="34" charset="-128"/>
              <a:ea typeface="Arial Unicode MS" pitchFamily="34" charset="-128"/>
              <a:cs typeface="Arial Unicode MS" pitchFamily="34" charset="-128"/>
            </a:endParaRPr>
          </a:p>
        </p:txBody>
      </p:sp>
      <p:sp>
        <p:nvSpPr>
          <p:cNvPr id="43011" name="Text Box 4"/>
          <p:cNvSpPr txBox="1">
            <a:spLocks noChangeArrowheads="1"/>
          </p:cNvSpPr>
          <p:nvPr/>
        </p:nvSpPr>
        <p:spPr bwMode="auto">
          <a:xfrm>
            <a:off x="954088" y="2005013"/>
            <a:ext cx="6773862"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zh-CN" altLang="en-US" sz="2400" b="0">
                <a:ea typeface="TSC UMing S TT" pitchFamily="49" charset="-120"/>
              </a:rPr>
              <a:t>“</a:t>
            </a:r>
            <a:r>
              <a:rPr lang="en-US" altLang="zh-CN" sz="2400" b="0">
                <a:ea typeface="TSC UMing S TT" pitchFamily="49" charset="-120"/>
              </a:rPr>
              <a:t>Flat” Database - A </a:t>
            </a:r>
            <a:r>
              <a:rPr lang="en-US" altLang="zh-CN" sz="2400">
                <a:ea typeface="TSC UMing S TT" pitchFamily="49" charset="-120"/>
              </a:rPr>
              <a:t>single entity</a:t>
            </a:r>
            <a:r>
              <a:rPr lang="en-US" altLang="zh-CN" sz="2400" b="0">
                <a:ea typeface="TSC UMing S TT" pitchFamily="49" charset="-120"/>
              </a:rPr>
              <a:t>:  People</a:t>
            </a:r>
          </a:p>
          <a:p>
            <a:pPr algn="ctr"/>
            <a:r>
              <a:rPr lang="zh-CN" altLang="en-US" sz="2800" b="0">
                <a:ea typeface="TSC UMing S TT" pitchFamily="49" charset="-120"/>
              </a:rPr>
              <a:t>平面型數據庫 </a:t>
            </a:r>
            <a:r>
              <a:rPr lang="en-US" altLang="zh-CN" sz="2800" b="0">
                <a:ea typeface="TSC UMing S TT" pitchFamily="49" charset="-120"/>
              </a:rPr>
              <a:t>— </a:t>
            </a:r>
            <a:r>
              <a:rPr lang="zh-CN" altLang="en-US" sz="2800">
                <a:ea typeface="TSC UMing S TT" pitchFamily="49" charset="-120"/>
              </a:rPr>
              <a:t>單個實體</a:t>
            </a:r>
            <a:r>
              <a:rPr lang="zh-CN" altLang="en-US" sz="2800" b="0">
                <a:ea typeface="TSC UMing S TT" pitchFamily="49" charset="-120"/>
              </a:rPr>
              <a:t>：人物</a:t>
            </a:r>
          </a:p>
        </p:txBody>
      </p:sp>
      <p:sp>
        <p:nvSpPr>
          <p:cNvPr id="43012" name="Text Box 6"/>
          <p:cNvSpPr txBox="1">
            <a:spLocks noChangeArrowheads="1"/>
          </p:cNvSpPr>
          <p:nvPr/>
        </p:nvSpPr>
        <p:spPr bwMode="auto">
          <a:xfrm>
            <a:off x="595313" y="1066800"/>
            <a:ext cx="75279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800" b="0">
                <a:solidFill>
                  <a:srgbClr val="0000FF"/>
                </a:solidFill>
                <a:ea typeface="TSC UMing S TT" pitchFamily="49" charset="-120"/>
              </a:rPr>
              <a:t>Database as a Model for the World of the Data</a:t>
            </a:r>
          </a:p>
          <a:p>
            <a:pPr algn="ctr"/>
            <a:r>
              <a:rPr lang="zh-CN" altLang="en-US">
                <a:solidFill>
                  <a:srgbClr val="0000FF"/>
                </a:solidFill>
                <a:ea typeface="TSC UMing S TT" pitchFamily="49" charset="-120"/>
              </a:rPr>
              <a:t>數據庫：對數據的不同建模方式</a:t>
            </a:r>
          </a:p>
        </p:txBody>
      </p:sp>
      <p:pic>
        <p:nvPicPr>
          <p:cNvPr id="43013" name="Picture 7"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2038" name="Group 6"/>
          <p:cNvGraphicFramePr>
            <a:graphicFrameLocks noGrp="1"/>
          </p:cNvGraphicFramePr>
          <p:nvPr>
            <p:ph idx="4294967295"/>
          </p:nvPr>
        </p:nvGraphicFramePr>
        <p:xfrm>
          <a:off x="3155950" y="2919413"/>
          <a:ext cx="5945188" cy="3886200"/>
        </p:xfrm>
        <a:graphic>
          <a:graphicData uri="http://schemas.openxmlformats.org/drawingml/2006/table">
            <a:tbl>
              <a:tblPr/>
              <a:tblGrid>
                <a:gridCol w="908050"/>
                <a:gridCol w="738188"/>
                <a:gridCol w="1651000"/>
                <a:gridCol w="2647950"/>
              </a:tblGrid>
              <a:tr h="38100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Official Career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 1059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 (2) 1085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 (3) 1086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Left Executive, Dept of Ministries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 Yuanyou coalition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 (2) 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安惇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 (3) Chao Buzhi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晁補之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by; (4) Chen Jian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陳薦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 (5) Chen Min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陳敏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Honored by; (6) Cheng Yi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程頤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Recommended; (7) 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丁度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 (8) 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范純禮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082" name="Group 2"/>
          <p:cNvGraphicFramePr>
            <a:graphicFrameLocks noGrp="1"/>
          </p:cNvGraphicFramePr>
          <p:nvPr>
            <p:ph sz="quarter" idx="4294967295"/>
          </p:nvPr>
        </p:nvGraphicFramePr>
        <p:xfrm>
          <a:off x="415925" y="1831975"/>
          <a:ext cx="3798888" cy="701675"/>
        </p:xfrm>
        <a:graphic>
          <a:graphicData uri="http://schemas.openxmlformats.org/drawingml/2006/table">
            <a:tbl>
              <a:tblPr/>
              <a:tblGrid>
                <a:gridCol w="2379663"/>
                <a:gridCol w="1419225"/>
              </a:tblGrid>
              <a:tr h="3660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Name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姓名</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日期</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58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74093" name="Group 13"/>
          <p:cNvGraphicFramePr>
            <a:graphicFrameLocks noGrp="1"/>
          </p:cNvGraphicFramePr>
          <p:nvPr>
            <p:ph sz="quarter" idx="4294967295"/>
          </p:nvPr>
        </p:nvGraphicFramePr>
        <p:xfrm>
          <a:off x="377825" y="2671763"/>
          <a:ext cx="8534400" cy="1733917"/>
        </p:xfrm>
        <a:graphic>
          <a:graphicData uri="http://schemas.openxmlformats.org/drawingml/2006/table">
            <a:tbl>
              <a:tblPr/>
              <a:tblGrid>
                <a:gridCol w="2076450"/>
                <a:gridCol w="1695450"/>
                <a:gridCol w="4762500"/>
              </a:tblGrid>
              <a:tr h="60937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Posting Date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任命日期</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Office Title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官名</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3515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1059</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3515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1085</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45385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3" marB="4570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1086</a:t>
                      </a:r>
                    </a:p>
                  </a:txBody>
                  <a:tcPr marT="45703" marB="457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03" marB="4570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graphicFrame>
        <p:nvGraphicFramePr>
          <p:cNvPr id="174115" name="Group 35"/>
          <p:cNvGraphicFramePr>
            <a:graphicFrameLocks noGrp="1"/>
          </p:cNvGraphicFramePr>
          <p:nvPr>
            <p:ph sz="quarter" idx="4294967295"/>
          </p:nvPr>
        </p:nvGraphicFramePr>
        <p:xfrm>
          <a:off x="377825" y="4672013"/>
          <a:ext cx="8561388" cy="2041992"/>
        </p:xfrm>
        <a:graphic>
          <a:graphicData uri="http://schemas.openxmlformats.org/drawingml/2006/table">
            <a:tbl>
              <a:tblPr/>
              <a:tblGrid>
                <a:gridCol w="2370138"/>
                <a:gridCol w="3276600"/>
                <a:gridCol w="2914650"/>
              </a:tblGrid>
              <a:tr h="3656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人物</a:t>
                      </a:r>
                      <a:endParaRPr kumimoji="0" lang="en-US" altLang="zh-CN" sz="1600" b="1" i="0" u="none" strike="noStrike" cap="none" normalizeH="0" baseline="0" smtClean="0">
                        <a:ln>
                          <a:noFill/>
                        </a:ln>
                        <a:solidFill>
                          <a:schemeClr val="tx1"/>
                        </a:solidFill>
                        <a:effectLst/>
                        <a:latin typeface="Arial" pitchFamily="34" charset="0"/>
                        <a:ea typeface="宋体" pitchFamily="2" charset="-122"/>
                      </a:endParaRP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Association Type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Associate </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社會關係人</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Yuanyou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(not applicable)</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安惇</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Chao Buzhi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晁補之</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范純禮</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17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cs typeface="Arial" pitchFamily="34" charset="0"/>
                        </a:rPr>
                        <a:t>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cs typeface="Arial" pitchFamily="34" charset="0"/>
                        </a:rPr>
                        <a:t>丁度</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4097" name="Text Box 65"/>
          <p:cNvSpPr txBox="1">
            <a:spLocks noChangeArrowheads="1"/>
          </p:cNvSpPr>
          <p:nvPr/>
        </p:nvSpPr>
        <p:spPr bwMode="auto">
          <a:xfrm>
            <a:off x="271463" y="862013"/>
            <a:ext cx="34925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b="0">
                <a:ea typeface="TSC UMing S TT" pitchFamily="49" charset="-120"/>
              </a:rPr>
              <a:t>Relational Database:</a:t>
            </a:r>
          </a:p>
          <a:p>
            <a:r>
              <a:rPr lang="zh-CN" altLang="en-US" sz="2800">
                <a:ea typeface="TSC UMing S TT" pitchFamily="49" charset="-120"/>
              </a:rPr>
              <a:t>關係型數據庫</a:t>
            </a:r>
          </a:p>
        </p:txBody>
      </p:sp>
      <p:pic>
        <p:nvPicPr>
          <p:cNvPr id="44098"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99" name="Text Box 70"/>
          <p:cNvSpPr txBox="1">
            <a:spLocks noChangeArrowheads="1"/>
          </p:cNvSpPr>
          <p:nvPr/>
        </p:nvSpPr>
        <p:spPr bwMode="auto">
          <a:xfrm>
            <a:off x="4465638" y="1016000"/>
            <a:ext cx="39624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400" u="sng">
                <a:ea typeface="TSC UMing S TT" pitchFamily="49" charset="-120"/>
              </a:rPr>
              <a:t>Many Entities </a:t>
            </a:r>
            <a:r>
              <a:rPr lang="zh-CN" altLang="en-US" sz="2400" u="sng">
                <a:ea typeface="TSC UMing S TT" pitchFamily="49" charset="-120"/>
              </a:rPr>
              <a:t>多個實體</a:t>
            </a:r>
            <a:r>
              <a:rPr lang="zh-CN" altLang="en-US" sz="2400" b="0">
                <a:ea typeface="TSC UMing S TT" pitchFamily="49" charset="-120"/>
              </a:rPr>
              <a:t/>
            </a:r>
            <a:br>
              <a:rPr lang="zh-CN" altLang="en-US" sz="2400" b="0">
                <a:ea typeface="TSC UMing S TT" pitchFamily="49" charset="-120"/>
              </a:rPr>
            </a:br>
            <a:r>
              <a:rPr lang="en-US" altLang="zh-CN" sz="2400" b="0">
                <a:ea typeface="TSC UMing S TT" pitchFamily="49" charset="-120"/>
              </a:rPr>
              <a:t>People </a:t>
            </a:r>
            <a:r>
              <a:rPr lang="zh-CN" altLang="en-US" sz="2400" b="0">
                <a:ea typeface="PMingLiU" pitchFamily="18" charset="-120"/>
              </a:rPr>
              <a:t>人物</a:t>
            </a:r>
          </a:p>
          <a:p>
            <a:r>
              <a:rPr lang="en-US" altLang="zh-CN" sz="2400" b="0">
                <a:ea typeface="TSC UMing S TT" pitchFamily="49" charset="-120"/>
              </a:rPr>
              <a:t>Offices </a:t>
            </a:r>
            <a:r>
              <a:rPr lang="zh-CN" altLang="en-US" sz="2400" b="0">
                <a:ea typeface="TSC UMing S TT" pitchFamily="49" charset="-120"/>
              </a:rPr>
              <a:t>職官</a:t>
            </a:r>
            <a:endParaRPr lang="zh-CN" altLang="en-US" sz="2400" b="0">
              <a:ea typeface="宋体" pitchFamily="2" charset="-122"/>
            </a:endParaRPr>
          </a:p>
          <a:p>
            <a:r>
              <a:rPr lang="en-US" altLang="zh-CN" sz="2400" b="0">
                <a:ea typeface="TSC UMing S TT" pitchFamily="49" charset="-120"/>
              </a:rPr>
              <a:t>Association Types </a:t>
            </a:r>
            <a:r>
              <a:rPr lang="zh-CN" altLang="en-US" sz="2400" b="0">
                <a:ea typeface="TSC UMing S TT" pitchFamily="49" charset="-120"/>
              </a:rPr>
              <a:t>社會關係</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31"/>
          <p:cNvSpPr txBox="1">
            <a:spLocks noChangeArrowheads="1"/>
          </p:cNvSpPr>
          <p:nvPr/>
        </p:nvSpPr>
        <p:spPr bwMode="auto">
          <a:xfrm>
            <a:off x="1871663" y="987425"/>
            <a:ext cx="55880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800">
                <a:solidFill>
                  <a:srgbClr val="0000FF"/>
                </a:solidFill>
                <a:ea typeface="TSC UMing S TT" pitchFamily="49" charset="-120"/>
              </a:rPr>
              <a:t>CBDB</a:t>
            </a:r>
            <a:r>
              <a:rPr lang="en-US" altLang="zh-CN" sz="2800" b="0">
                <a:solidFill>
                  <a:srgbClr val="0000FF"/>
                </a:solidFill>
                <a:ea typeface="TSC UMing S TT" pitchFamily="49" charset="-120"/>
              </a:rPr>
              <a:t> as a Relational Database:  </a:t>
            </a:r>
            <a:br>
              <a:rPr lang="en-US" altLang="zh-CN" sz="2800" b="0">
                <a:solidFill>
                  <a:srgbClr val="0000FF"/>
                </a:solidFill>
                <a:ea typeface="TSC UMing S TT" pitchFamily="49" charset="-120"/>
              </a:rPr>
            </a:br>
            <a:r>
              <a:rPr lang="en-US" altLang="zh-CN" sz="2800" b="0">
                <a:solidFill>
                  <a:srgbClr val="0000FF"/>
                </a:solidFill>
                <a:ea typeface="TSC UMing S TT" pitchFamily="49" charset="-120"/>
              </a:rPr>
              <a:t>Many </a:t>
            </a:r>
            <a:r>
              <a:rPr lang="en-US" altLang="zh-CN" sz="2800">
                <a:solidFill>
                  <a:srgbClr val="0000FF"/>
                </a:solidFill>
                <a:ea typeface="TSC UMing S TT" pitchFamily="49" charset="-120"/>
              </a:rPr>
              <a:t>Different Entities:</a:t>
            </a:r>
          </a:p>
          <a:p>
            <a:pPr algn="ctr"/>
            <a:r>
              <a:rPr lang="zh-CN" altLang="en-US" sz="2800" b="0">
                <a:solidFill>
                  <a:srgbClr val="0000FF"/>
                </a:solidFill>
                <a:ea typeface="TSC UMing S TT" pitchFamily="49" charset="-120"/>
              </a:rPr>
              <a:t>作為關係型數據庫的</a:t>
            </a:r>
            <a:r>
              <a:rPr lang="en-US" altLang="zh-CN" sz="2800" b="0">
                <a:solidFill>
                  <a:srgbClr val="0000FF"/>
                </a:solidFill>
                <a:ea typeface="TSC UMing S TT" pitchFamily="49" charset="-120"/>
              </a:rPr>
              <a:t>CBDB</a:t>
            </a:r>
          </a:p>
          <a:p>
            <a:pPr algn="ctr"/>
            <a:r>
              <a:rPr lang="zh-CN" altLang="en-US" sz="2800" b="0">
                <a:solidFill>
                  <a:srgbClr val="0000FF"/>
                </a:solidFill>
                <a:ea typeface="TSC UMing S TT" pitchFamily="49" charset="-120"/>
              </a:rPr>
              <a:t>多個</a:t>
            </a:r>
            <a:r>
              <a:rPr lang="zh-CN" altLang="en-US" sz="2800">
                <a:solidFill>
                  <a:srgbClr val="0000FF"/>
                </a:solidFill>
                <a:ea typeface="TSC UMing S TT" pitchFamily="49" charset="-120"/>
              </a:rPr>
              <a:t>不同實體</a:t>
            </a:r>
          </a:p>
        </p:txBody>
      </p:sp>
      <p:sp>
        <p:nvSpPr>
          <p:cNvPr id="45059" name="Text Box 32"/>
          <p:cNvSpPr txBox="1">
            <a:spLocks noChangeArrowheads="1"/>
          </p:cNvSpPr>
          <p:nvPr/>
        </p:nvSpPr>
        <p:spPr bwMode="auto">
          <a:xfrm>
            <a:off x="53975" y="2760663"/>
            <a:ext cx="5670550"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buFontTx/>
              <a:buChar char="•"/>
            </a:pPr>
            <a:r>
              <a:rPr lang="en-US" altLang="zh-CN" sz="2600" b="0">
                <a:ea typeface="TSC UMing S TT" pitchFamily="49" charset="-120"/>
              </a:rPr>
              <a:t> People</a:t>
            </a:r>
            <a:r>
              <a:rPr lang="en-US" altLang="zh-CN" sz="2800" b="0">
                <a:ea typeface="TSC UMing S TT" pitchFamily="49" charset="-120"/>
              </a:rPr>
              <a:t> </a:t>
            </a:r>
            <a:r>
              <a:rPr lang="en-US" altLang="zh-CN" sz="2000" b="0">
                <a:ea typeface="TSC UMing S TT" pitchFamily="49" charset="-120"/>
              </a:rPr>
              <a:t>(name, birth/death dates, etc.) </a:t>
            </a:r>
          </a:p>
          <a:p>
            <a:pPr>
              <a:buFontTx/>
              <a:buChar char="•"/>
            </a:pPr>
            <a:r>
              <a:rPr lang="en-US" altLang="zh-CN" sz="2800" b="0">
                <a:ea typeface="TSC UMing S TT" pitchFamily="49" charset="-120"/>
              </a:rPr>
              <a:t> </a:t>
            </a:r>
            <a:r>
              <a:rPr lang="en-US" altLang="zh-CN" sz="2600" b="0">
                <a:ea typeface="TSC UMing S TT" pitchFamily="49" charset="-120"/>
              </a:rPr>
              <a:t>Associations</a:t>
            </a:r>
            <a:endParaRPr lang="zh-CN" altLang="en-US" sz="2600" b="0">
              <a:ea typeface="TSC UMing S TT" pitchFamily="49" charset="-120"/>
            </a:endParaRPr>
          </a:p>
          <a:p>
            <a:pPr>
              <a:buFontTx/>
              <a:buChar char="•"/>
            </a:pPr>
            <a:r>
              <a:rPr lang="en-US" altLang="zh-CN" sz="2800" b="0">
                <a:ea typeface="TSC UMing S TT" pitchFamily="49" charset="-120"/>
              </a:rPr>
              <a:t> </a:t>
            </a:r>
            <a:r>
              <a:rPr lang="en-US" altLang="zh-CN" sz="2600" b="0">
                <a:ea typeface="TSC UMing S TT" pitchFamily="49" charset="-120"/>
              </a:rPr>
              <a:t>Offices</a:t>
            </a:r>
            <a:r>
              <a:rPr lang="en-US" altLang="zh-CN" sz="2800" b="0">
                <a:ea typeface="TSC UMing S TT" pitchFamily="49" charset="-120"/>
              </a:rPr>
              <a:t> </a:t>
            </a:r>
            <a:r>
              <a:rPr lang="en-US" altLang="zh-CN" sz="2000" b="0">
                <a:ea typeface="TSC UMing S TT" pitchFamily="49" charset="-120"/>
              </a:rPr>
              <a:t>(name, begin/end dates, rank, etc.)</a:t>
            </a:r>
          </a:p>
          <a:p>
            <a:pPr>
              <a:buFontTx/>
              <a:buChar char="•"/>
            </a:pPr>
            <a:r>
              <a:rPr lang="en-US" altLang="zh-CN" sz="2600" b="0">
                <a:ea typeface="TSC UMing S TT" pitchFamily="49" charset="-120"/>
              </a:rPr>
              <a:t> Places</a:t>
            </a:r>
            <a:r>
              <a:rPr lang="en-US" altLang="zh-CN" sz="2800" b="0">
                <a:ea typeface="TSC UMing S TT" pitchFamily="49" charset="-120"/>
              </a:rPr>
              <a:t> </a:t>
            </a:r>
            <a:r>
              <a:rPr lang="en-US" altLang="zh-CN" sz="2000" b="0">
                <a:ea typeface="TSC UMing S TT" pitchFamily="49" charset="-120"/>
              </a:rPr>
              <a:t>(name, location, jurisdiction type, etc.)</a:t>
            </a:r>
          </a:p>
          <a:p>
            <a:pPr>
              <a:buFontTx/>
              <a:buChar char="•"/>
            </a:pPr>
            <a:r>
              <a:rPr lang="en-US" altLang="zh-CN" sz="2800" b="0">
                <a:ea typeface="TSC UMing S TT" pitchFamily="49" charset="-120"/>
              </a:rPr>
              <a:t> </a:t>
            </a:r>
            <a:r>
              <a:rPr lang="en-US" altLang="zh-CN" sz="2600" b="0">
                <a:ea typeface="TSC UMing S TT" pitchFamily="49" charset="-120"/>
              </a:rPr>
              <a:t>Texts</a:t>
            </a:r>
            <a:r>
              <a:rPr lang="en-US" altLang="zh-CN" sz="2800" b="0">
                <a:ea typeface="TSC UMing S TT" pitchFamily="49" charset="-120"/>
              </a:rPr>
              <a:t> </a:t>
            </a:r>
            <a:r>
              <a:rPr lang="en-US" altLang="zh-CN" sz="2000" b="0">
                <a:ea typeface="TSC UMing S TT" pitchFamily="49" charset="-120"/>
              </a:rPr>
              <a:t>(author, title, genre, etc.)</a:t>
            </a:r>
          </a:p>
          <a:p>
            <a:pPr>
              <a:buFontTx/>
              <a:buChar char="•"/>
            </a:pPr>
            <a:r>
              <a:rPr lang="en-US" altLang="zh-CN" sz="2800" b="0">
                <a:ea typeface="TSC UMing S TT" pitchFamily="49" charset="-120"/>
              </a:rPr>
              <a:t> </a:t>
            </a:r>
            <a:r>
              <a:rPr lang="en-US" altLang="zh-CN" sz="2600" b="0">
                <a:ea typeface="TSC UMing S TT" pitchFamily="49" charset="-120"/>
              </a:rPr>
              <a:t>Kinship</a:t>
            </a:r>
          </a:p>
          <a:p>
            <a:pPr>
              <a:buFontTx/>
              <a:buChar char="•"/>
            </a:pPr>
            <a:r>
              <a:rPr lang="en-US" altLang="zh-CN" sz="2800" b="0">
                <a:ea typeface="TSC UMing S TT" pitchFamily="49" charset="-120"/>
              </a:rPr>
              <a:t> </a:t>
            </a:r>
            <a:r>
              <a:rPr lang="en-US" altLang="zh-CN" sz="2600" b="0">
                <a:ea typeface="TSC UMing S TT" pitchFamily="49" charset="-120"/>
              </a:rPr>
              <a:t>Social Status</a:t>
            </a:r>
            <a:r>
              <a:rPr lang="en-US" altLang="zh-CN" sz="2800" b="0">
                <a:ea typeface="TSC UMing S TT" pitchFamily="49" charset="-120"/>
              </a:rPr>
              <a:t> </a:t>
            </a:r>
            <a:r>
              <a:rPr lang="en-US" altLang="zh-CN" sz="2000" b="0">
                <a:ea typeface="TSC UMing S TT" pitchFamily="49" charset="-120"/>
              </a:rPr>
              <a:t>(merchant, doctor, etc.)</a:t>
            </a:r>
            <a:endParaRPr lang="en-US" altLang="zh-CN" sz="2800" b="0">
              <a:ea typeface="TSC UMing S TT" pitchFamily="49" charset="-120"/>
            </a:endParaRPr>
          </a:p>
          <a:p>
            <a:pPr>
              <a:buFontTx/>
              <a:buChar char="•"/>
            </a:pPr>
            <a:r>
              <a:rPr lang="en-US" altLang="zh-CN" sz="2800" b="0">
                <a:ea typeface="TSC UMing S TT" pitchFamily="49" charset="-120"/>
              </a:rPr>
              <a:t> </a:t>
            </a:r>
            <a:r>
              <a:rPr lang="en-US" altLang="zh-CN" sz="2600" b="0">
                <a:ea typeface="TSC UMing S TT" pitchFamily="49" charset="-120"/>
              </a:rPr>
              <a:t>Possessions</a:t>
            </a:r>
          </a:p>
          <a:p>
            <a:pPr>
              <a:buFontTx/>
              <a:buChar char="•"/>
            </a:pPr>
            <a:r>
              <a:rPr lang="en-US" altLang="zh-CN" sz="2800" b="0">
                <a:ea typeface="TSC UMing S TT" pitchFamily="49" charset="-120"/>
              </a:rPr>
              <a:t> </a:t>
            </a:r>
            <a:r>
              <a:rPr lang="en-US" altLang="zh-CN" sz="2600" b="0">
                <a:ea typeface="TSC UMing S TT" pitchFamily="49" charset="-120"/>
              </a:rPr>
              <a:t>Events</a:t>
            </a:r>
            <a:r>
              <a:rPr lang="en-US" altLang="zh-CN" sz="2800" b="0">
                <a:ea typeface="TSC UMing S TT" pitchFamily="49" charset="-120"/>
              </a:rPr>
              <a:t> (?)</a:t>
            </a:r>
            <a:endParaRPr lang="en-US" altLang="zh-CN" sz="2000" b="0">
              <a:ea typeface="TSC UMing S TT" pitchFamily="49" charset="-120"/>
            </a:endParaRPr>
          </a:p>
        </p:txBody>
      </p:sp>
      <p:pic>
        <p:nvPicPr>
          <p:cNvPr id="45060" name="Picture 34"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Rectangle 5"/>
          <p:cNvSpPr>
            <a:spLocks noGrp="1" noChangeArrowheads="1"/>
          </p:cNvSpPr>
          <p:nvPr>
            <p:ph type="body" sz="half" idx="2"/>
          </p:nvPr>
        </p:nvSpPr>
        <p:spPr>
          <a:xfrm>
            <a:off x="5575300" y="2801938"/>
            <a:ext cx="3586163" cy="4021137"/>
          </a:xfrm>
        </p:spPr>
        <p:txBody>
          <a:bodyPr/>
          <a:lstStyle/>
          <a:p>
            <a:pPr eaLnBrk="1" hangingPunct="1">
              <a:spcBef>
                <a:spcPct val="0"/>
              </a:spcBef>
            </a:pPr>
            <a:r>
              <a:rPr lang="zh-CN" altLang="en-US" sz="2400" smtClean="0">
                <a:ea typeface="PMingLiU" pitchFamily="18" charset="-120"/>
              </a:rPr>
              <a:t>人物 </a:t>
            </a:r>
            <a:r>
              <a:rPr lang="en-US" altLang="zh-CN" sz="1800" smtClean="0">
                <a:ea typeface="PMingLiU" pitchFamily="18" charset="-120"/>
              </a:rPr>
              <a:t>(</a:t>
            </a:r>
            <a:r>
              <a:rPr lang="zh-CN" altLang="en-US" sz="1800" smtClean="0">
                <a:ea typeface="PMingLiU" pitchFamily="18" charset="-120"/>
              </a:rPr>
              <a:t>姓名、出生年月等</a:t>
            </a:r>
            <a:r>
              <a:rPr lang="en-US" altLang="zh-CN" sz="1800" smtClean="0">
                <a:ea typeface="PMingLiU" pitchFamily="18" charset="-120"/>
              </a:rPr>
              <a:t>)</a:t>
            </a:r>
          </a:p>
          <a:p>
            <a:pPr eaLnBrk="1" hangingPunct="1">
              <a:spcBef>
                <a:spcPct val="0"/>
              </a:spcBef>
            </a:pPr>
            <a:r>
              <a:rPr lang="zh-CN" altLang="en-US" sz="2400" smtClean="0">
                <a:ea typeface="PMingLiU" pitchFamily="18" charset="-120"/>
              </a:rPr>
              <a:t>社會關係</a:t>
            </a:r>
          </a:p>
          <a:p>
            <a:pPr eaLnBrk="1" hangingPunct="1">
              <a:spcBef>
                <a:spcPct val="0"/>
              </a:spcBef>
            </a:pPr>
            <a:r>
              <a:rPr lang="zh-CN" altLang="en-US" sz="2400" smtClean="0">
                <a:ea typeface="PMingLiU" pitchFamily="18" charset="-120"/>
              </a:rPr>
              <a:t>職官</a:t>
            </a:r>
            <a:r>
              <a:rPr lang="en-US" altLang="zh-CN" sz="1800" smtClean="0">
                <a:ea typeface="PMingLiU" pitchFamily="18" charset="-120"/>
              </a:rPr>
              <a:t>(</a:t>
            </a:r>
            <a:r>
              <a:rPr lang="zh-CN" altLang="en-US" sz="1800" smtClean="0">
                <a:ea typeface="PMingLiU" pitchFamily="18" charset="-120"/>
              </a:rPr>
              <a:t>官名、起止年月、品級等</a:t>
            </a:r>
            <a:r>
              <a:rPr lang="en-US" altLang="zh-CN" sz="1800" smtClean="0">
                <a:ea typeface="PMingLiU" pitchFamily="18" charset="-120"/>
              </a:rPr>
              <a:t>)</a:t>
            </a:r>
          </a:p>
          <a:p>
            <a:pPr eaLnBrk="1" hangingPunct="1">
              <a:spcBef>
                <a:spcPct val="0"/>
              </a:spcBef>
            </a:pPr>
            <a:r>
              <a:rPr lang="zh-CN" altLang="en-US" sz="2400" smtClean="0">
                <a:ea typeface="PMingLiU" pitchFamily="18" charset="-120"/>
              </a:rPr>
              <a:t>地址 </a:t>
            </a:r>
            <a:r>
              <a:rPr lang="en-US" altLang="zh-CN" sz="1800" smtClean="0">
                <a:ea typeface="PMingLiU" pitchFamily="18" charset="-120"/>
              </a:rPr>
              <a:t>(</a:t>
            </a:r>
            <a:r>
              <a:rPr lang="zh-CN" altLang="en-US" sz="1800" smtClean="0">
                <a:ea typeface="PMingLiU" pitchFamily="18" charset="-120"/>
              </a:rPr>
              <a:t>地名、方位、行政類別等</a:t>
            </a:r>
            <a:r>
              <a:rPr lang="en-US" altLang="zh-CN" sz="1800" smtClean="0">
                <a:ea typeface="PMingLiU" pitchFamily="18" charset="-120"/>
              </a:rPr>
              <a:t>)</a:t>
            </a:r>
          </a:p>
          <a:p>
            <a:pPr eaLnBrk="1" hangingPunct="1">
              <a:spcBef>
                <a:spcPct val="0"/>
              </a:spcBef>
            </a:pPr>
            <a:r>
              <a:rPr lang="zh-CN" altLang="en-US" sz="2400" smtClean="0">
                <a:ea typeface="PMingLiU" pitchFamily="18" charset="-120"/>
              </a:rPr>
              <a:t>著作 </a:t>
            </a:r>
            <a:r>
              <a:rPr lang="en-US" altLang="zh-CN" sz="1800" smtClean="0">
                <a:ea typeface="PMingLiU" pitchFamily="18" charset="-120"/>
              </a:rPr>
              <a:t>(</a:t>
            </a:r>
            <a:r>
              <a:rPr lang="zh-CN" altLang="en-US" sz="1800" smtClean="0">
                <a:ea typeface="PMingLiU" pitchFamily="18" charset="-120"/>
              </a:rPr>
              <a:t>作者、書名、部類等</a:t>
            </a:r>
            <a:r>
              <a:rPr lang="en-US" altLang="zh-CN" sz="1800" smtClean="0">
                <a:ea typeface="PMingLiU" pitchFamily="18" charset="-120"/>
              </a:rPr>
              <a:t>)</a:t>
            </a:r>
          </a:p>
          <a:p>
            <a:pPr eaLnBrk="1" hangingPunct="1">
              <a:spcBef>
                <a:spcPct val="0"/>
              </a:spcBef>
            </a:pPr>
            <a:r>
              <a:rPr lang="zh-CN" altLang="en-US" sz="2400" smtClean="0">
                <a:ea typeface="PMingLiU" pitchFamily="18" charset="-120"/>
              </a:rPr>
              <a:t>親屬關係</a:t>
            </a:r>
          </a:p>
          <a:p>
            <a:pPr eaLnBrk="1" hangingPunct="1">
              <a:spcBef>
                <a:spcPct val="0"/>
              </a:spcBef>
            </a:pPr>
            <a:r>
              <a:rPr lang="zh-CN" altLang="en-US" sz="2400" smtClean="0">
                <a:ea typeface="PMingLiU" pitchFamily="18" charset="-120"/>
              </a:rPr>
              <a:t>社會區分 </a:t>
            </a:r>
            <a:r>
              <a:rPr lang="en-US" altLang="zh-CN" sz="2000" smtClean="0">
                <a:ea typeface="PMingLiU" pitchFamily="18" charset="-120"/>
              </a:rPr>
              <a:t>(</a:t>
            </a:r>
            <a:r>
              <a:rPr lang="zh-CN" altLang="en-US" sz="2000" smtClean="0">
                <a:ea typeface="PMingLiU" pitchFamily="18" charset="-120"/>
              </a:rPr>
              <a:t>商人或醫生等</a:t>
            </a:r>
            <a:r>
              <a:rPr lang="en-US" altLang="zh-CN" sz="2000" smtClean="0">
                <a:ea typeface="PMingLiU" pitchFamily="18" charset="-120"/>
              </a:rPr>
              <a:t>)</a:t>
            </a:r>
          </a:p>
          <a:p>
            <a:pPr eaLnBrk="1" hangingPunct="1">
              <a:spcBef>
                <a:spcPct val="0"/>
              </a:spcBef>
            </a:pPr>
            <a:r>
              <a:rPr lang="zh-CN" altLang="en-US" sz="2400" smtClean="0">
                <a:ea typeface="PMingLiU" pitchFamily="18" charset="-120"/>
              </a:rPr>
              <a:t>財產</a:t>
            </a:r>
          </a:p>
          <a:p>
            <a:pPr eaLnBrk="1" hangingPunct="1">
              <a:spcBef>
                <a:spcPct val="0"/>
              </a:spcBef>
            </a:pPr>
            <a:r>
              <a:rPr lang="zh-CN" altLang="en-US" sz="2400" smtClean="0">
                <a:ea typeface="PMingLiU" pitchFamily="18" charset="-120"/>
              </a:rPr>
              <a:t>事件</a:t>
            </a:r>
            <a:r>
              <a:rPr lang="en-US" altLang="zh-CN" sz="2400" smtClean="0">
                <a:ea typeface="PMingLiU" pitchFamily="18" charset="-120"/>
              </a:rPr>
              <a:t>(?)</a:t>
            </a:r>
          </a:p>
          <a:p>
            <a:pPr eaLnBrk="1" hangingPunct="1">
              <a:spcBef>
                <a:spcPct val="0"/>
              </a:spcBef>
            </a:pPr>
            <a:endParaRPr lang="zh-CN" altLang="en-US" sz="2400" smtClean="0">
              <a:ea typeface="PMingLiU" pitchFamily="18" charset="-120"/>
            </a:endParaRPr>
          </a:p>
          <a:p>
            <a:pPr eaLnBrk="1" hangingPunct="1"/>
            <a:endParaRPr lang="zh-CN" altLang="en-US" smtClean="0">
              <a:ea typeface="宋体"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457200" y="1417638"/>
            <a:ext cx="8401050" cy="1143000"/>
          </a:xfrm>
        </p:spPr>
        <p:txBody>
          <a:bodyPr/>
          <a:lstStyle/>
          <a:p>
            <a:pPr eaLnBrk="1" hangingPunct="1"/>
            <a:r>
              <a:rPr lang="en-US" altLang="zh-TW" sz="2800" smtClean="0">
                <a:ea typeface="Arial Unicode MS" pitchFamily="34" charset="-128"/>
                <a:cs typeface="Arial Unicode MS" pitchFamily="34" charset="-128"/>
              </a:rPr>
              <a:t>Entity Relations Modeling:</a:t>
            </a:r>
            <a:br>
              <a:rPr lang="en-US" altLang="zh-TW" sz="2800" smtClean="0">
                <a:ea typeface="Arial Unicode MS" pitchFamily="34" charset="-128"/>
                <a:cs typeface="Arial Unicode MS" pitchFamily="34" charset="-128"/>
              </a:rPr>
            </a:br>
            <a:r>
              <a:rPr lang="en-US" altLang="zh-TW" sz="2800" smtClean="0">
                <a:ea typeface="Arial Unicode MS" pitchFamily="34" charset="-128"/>
                <a:cs typeface="Arial Unicode MS" pitchFamily="34" charset="-128"/>
              </a:rPr>
              <a:t>Abstracting the features of the Biographical World</a:t>
            </a:r>
            <a:r>
              <a:rPr lang="en-US" altLang="zh-CN" sz="3200" smtClean="0">
                <a:ea typeface="Arial Unicode MS" pitchFamily="34" charset="-128"/>
                <a:cs typeface="Arial Unicode MS" pitchFamily="34" charset="-128"/>
              </a:rPr>
              <a:t/>
            </a:r>
            <a:br>
              <a:rPr lang="en-US" altLang="zh-CN" sz="3200" smtClean="0">
                <a:ea typeface="Arial Unicode MS" pitchFamily="34" charset="-128"/>
                <a:cs typeface="Arial Unicode MS" pitchFamily="34" charset="-128"/>
              </a:rPr>
            </a:br>
            <a:r>
              <a:rPr lang="zh-CN" altLang="en-US" sz="3600" b="1" smtClean="0">
                <a:ea typeface="PMingLiU" pitchFamily="18" charset="-120"/>
                <a:cs typeface="Arial Unicode MS" pitchFamily="34" charset="-128"/>
              </a:rPr>
              <a:t>實體關係建模：</a:t>
            </a:r>
            <a:br>
              <a:rPr lang="zh-CN" altLang="en-US" sz="3600" b="1" smtClean="0">
                <a:ea typeface="PMingLiU" pitchFamily="18" charset="-120"/>
                <a:cs typeface="Arial Unicode MS" pitchFamily="34" charset="-128"/>
              </a:rPr>
            </a:br>
            <a:r>
              <a:rPr lang="zh-CN" altLang="en-US" sz="3200" b="1" smtClean="0">
                <a:ea typeface="PMingLiU" pitchFamily="18" charset="-120"/>
                <a:cs typeface="Arial Unicode MS" pitchFamily="34" charset="-128"/>
              </a:rPr>
              <a:t>將傳記資料的特徵抽象化</a:t>
            </a:r>
            <a:endParaRPr lang="zh-TW" altLang="en-US" sz="3200" b="1" smtClean="0">
              <a:ea typeface="PMingLiU" pitchFamily="18" charset="-120"/>
              <a:cs typeface="Arial Unicode MS" pitchFamily="34" charset="-128"/>
            </a:endParaRPr>
          </a:p>
        </p:txBody>
      </p:sp>
      <p:sp>
        <p:nvSpPr>
          <p:cNvPr id="46083" name="Text Box 3"/>
          <p:cNvSpPr txBox="1">
            <a:spLocks noChangeArrowheads="1"/>
          </p:cNvSpPr>
          <p:nvPr/>
        </p:nvSpPr>
        <p:spPr bwMode="auto">
          <a:xfrm>
            <a:off x="3813175" y="3321050"/>
            <a:ext cx="1392238" cy="860425"/>
          </a:xfrm>
          <a:prstGeom prst="rect">
            <a:avLst/>
          </a:prstGeom>
          <a:solidFill>
            <a:srgbClr val="FFFFCC"/>
          </a:solidFill>
          <a:ln w="38100">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spcBef>
                <a:spcPct val="50000"/>
              </a:spcBef>
            </a:pPr>
            <a:r>
              <a:rPr lang="en-US" altLang="zh-TW" sz="2400">
                <a:solidFill>
                  <a:srgbClr val="0000FF"/>
                </a:solidFill>
                <a:ea typeface="Arial Unicode MS" pitchFamily="34" charset="-128"/>
                <a:cs typeface="Arial Unicode MS" pitchFamily="34" charset="-128"/>
              </a:rPr>
              <a:t>Person</a:t>
            </a:r>
            <a:r>
              <a:rPr lang="zh-CN" altLang="en-US" sz="2400">
                <a:solidFill>
                  <a:srgbClr val="0000FF"/>
                </a:solidFill>
                <a:ea typeface="PMingLiU" pitchFamily="18" charset="-120"/>
                <a:cs typeface="Arial Unicode MS" pitchFamily="34" charset="-128"/>
              </a:rPr>
              <a:t>人物</a:t>
            </a:r>
          </a:p>
        </p:txBody>
      </p:sp>
      <p:sp>
        <p:nvSpPr>
          <p:cNvPr id="46084" name="Text Box 4"/>
          <p:cNvSpPr txBox="1">
            <a:spLocks noChangeArrowheads="1"/>
          </p:cNvSpPr>
          <p:nvPr/>
        </p:nvSpPr>
        <p:spPr bwMode="auto">
          <a:xfrm>
            <a:off x="217488" y="3370263"/>
            <a:ext cx="3108325" cy="847725"/>
          </a:xfrm>
          <a:prstGeom prst="rect">
            <a:avLst/>
          </a:prstGeom>
          <a:solidFill>
            <a:srgbClr val="FFFFCC"/>
          </a:solidFill>
          <a:ln w="25400">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spcBef>
                <a:spcPct val="50000"/>
              </a:spcBef>
            </a:pPr>
            <a:r>
              <a:rPr lang="en-US" altLang="zh-TW" sz="2400">
                <a:solidFill>
                  <a:srgbClr val="0000FF"/>
                </a:solidFill>
                <a:ea typeface="Arial Unicode MS" pitchFamily="34" charset="-128"/>
                <a:cs typeface="Arial Unicode MS" pitchFamily="34" charset="-128"/>
              </a:rPr>
              <a:t>Association Types</a:t>
            </a:r>
            <a:r>
              <a:rPr lang="zh-CN" altLang="en-US" sz="2400">
                <a:solidFill>
                  <a:srgbClr val="0000FF"/>
                </a:solidFill>
                <a:ea typeface="PMingLiU" pitchFamily="18" charset="-120"/>
                <a:cs typeface="Arial Unicode MS" pitchFamily="34" charset="-128"/>
              </a:rPr>
              <a:t>社會關係</a:t>
            </a:r>
            <a:endParaRPr lang="zh-CN" altLang="en-US" sz="2400" b="0">
              <a:ea typeface="PMingLiU" pitchFamily="18" charset="-120"/>
              <a:cs typeface="Arial Unicode MS" pitchFamily="34" charset="-128"/>
            </a:endParaRPr>
          </a:p>
        </p:txBody>
      </p:sp>
      <p:sp>
        <p:nvSpPr>
          <p:cNvPr id="46085" name="Text Box 5"/>
          <p:cNvSpPr txBox="1">
            <a:spLocks noChangeArrowheads="1"/>
          </p:cNvSpPr>
          <p:nvPr/>
        </p:nvSpPr>
        <p:spPr bwMode="auto">
          <a:xfrm>
            <a:off x="898525" y="6267450"/>
            <a:ext cx="3781425" cy="466725"/>
          </a:xfrm>
          <a:prstGeom prst="rect">
            <a:avLst/>
          </a:prstGeom>
          <a:solidFill>
            <a:srgbClr val="CCFFFF"/>
          </a:solidFill>
          <a:ln w="9525">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TW" sz="2400" b="0">
                <a:solidFill>
                  <a:srgbClr val="0000FF"/>
                </a:solidFill>
                <a:ea typeface="Arial Unicode MS" pitchFamily="34" charset="-128"/>
                <a:cs typeface="Arial Unicode MS" pitchFamily="34" charset="-128"/>
              </a:rPr>
              <a:t>Association</a:t>
            </a:r>
            <a:r>
              <a:rPr lang="en-US" altLang="zh-CN" sz="2400" b="0">
                <a:solidFill>
                  <a:srgbClr val="0000FF"/>
                </a:solidFill>
                <a:ea typeface="Arial Unicode MS" pitchFamily="34" charset="-128"/>
                <a:cs typeface="Arial Unicode MS" pitchFamily="34" charset="-128"/>
              </a:rPr>
              <a:t> </a:t>
            </a:r>
            <a:r>
              <a:rPr lang="zh-CN" altLang="en-US" sz="2400" b="0">
                <a:solidFill>
                  <a:srgbClr val="0000FF"/>
                </a:solidFill>
                <a:ea typeface="PMingLiU" pitchFamily="18" charset="-120"/>
                <a:cs typeface="Arial Unicode MS" pitchFamily="34" charset="-128"/>
              </a:rPr>
              <a:t>社會關係資料</a:t>
            </a:r>
          </a:p>
        </p:txBody>
      </p:sp>
      <p:sp>
        <p:nvSpPr>
          <p:cNvPr id="46086" name="Line 11"/>
          <p:cNvSpPr>
            <a:spLocks noChangeShapeType="1"/>
          </p:cNvSpPr>
          <p:nvPr/>
        </p:nvSpPr>
        <p:spPr bwMode="auto">
          <a:xfrm>
            <a:off x="1574800" y="4205288"/>
            <a:ext cx="1092200" cy="206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087" name="Text Box 13"/>
          <p:cNvSpPr txBox="1">
            <a:spLocks noChangeArrowheads="1"/>
          </p:cNvSpPr>
          <p:nvPr/>
        </p:nvSpPr>
        <p:spPr bwMode="auto">
          <a:xfrm>
            <a:off x="5649913" y="3282950"/>
            <a:ext cx="1171575" cy="847725"/>
          </a:xfrm>
          <a:prstGeom prst="rect">
            <a:avLst/>
          </a:prstGeom>
          <a:solidFill>
            <a:srgbClr val="FFFFCC"/>
          </a:solidFill>
          <a:ln w="25400">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TW" sz="2400">
                <a:solidFill>
                  <a:srgbClr val="0000FF"/>
                </a:solidFill>
                <a:ea typeface="Arial Unicode MS" pitchFamily="34" charset="-128"/>
                <a:cs typeface="Arial Unicode MS" pitchFamily="34" charset="-128"/>
              </a:rPr>
              <a:t>Place</a:t>
            </a:r>
            <a:r>
              <a:rPr lang="zh-TW" altLang="en-US" sz="2400">
                <a:solidFill>
                  <a:srgbClr val="0000FF"/>
                </a:solidFill>
                <a:ea typeface="PMingLiU" pitchFamily="18" charset="-120"/>
                <a:cs typeface="Arial Unicode MS" pitchFamily="34" charset="-128"/>
              </a:rPr>
              <a:t>地址</a:t>
            </a:r>
            <a:endParaRPr lang="zh-CN" altLang="en-US" sz="2400">
              <a:solidFill>
                <a:srgbClr val="0000FF"/>
              </a:solidFill>
              <a:ea typeface="PMingLiU" pitchFamily="18" charset="-120"/>
              <a:cs typeface="Arial Unicode MS" pitchFamily="34" charset="-128"/>
            </a:endParaRPr>
          </a:p>
        </p:txBody>
      </p:sp>
      <p:sp>
        <p:nvSpPr>
          <p:cNvPr id="46088" name="Text Box 23"/>
          <p:cNvSpPr txBox="1">
            <a:spLocks noChangeArrowheads="1"/>
          </p:cNvSpPr>
          <p:nvPr/>
        </p:nvSpPr>
        <p:spPr bwMode="auto">
          <a:xfrm>
            <a:off x="7240588" y="3311525"/>
            <a:ext cx="1454150" cy="847725"/>
          </a:xfrm>
          <a:prstGeom prst="rect">
            <a:avLst/>
          </a:prstGeom>
          <a:solidFill>
            <a:srgbClr val="FFFFCC"/>
          </a:solidFill>
          <a:ln w="25400">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TW" sz="2400">
                <a:solidFill>
                  <a:srgbClr val="0000FF"/>
                </a:solidFill>
                <a:ea typeface="Arial Unicode MS" pitchFamily="34" charset="-128"/>
                <a:cs typeface="Arial Unicode MS" pitchFamily="34" charset="-128"/>
              </a:rPr>
              <a:t>Offices</a:t>
            </a:r>
            <a:r>
              <a:rPr lang="zh-CN" altLang="en-US" sz="2400">
                <a:solidFill>
                  <a:srgbClr val="0000FF"/>
                </a:solidFill>
                <a:ea typeface="PMingLiU" pitchFamily="18" charset="-120"/>
                <a:cs typeface="Arial Unicode MS" pitchFamily="34" charset="-128"/>
              </a:rPr>
              <a:t>職官</a:t>
            </a:r>
          </a:p>
        </p:txBody>
      </p:sp>
      <p:sp>
        <p:nvSpPr>
          <p:cNvPr id="46089" name="Text Box 24"/>
          <p:cNvSpPr txBox="1">
            <a:spLocks noChangeArrowheads="1"/>
          </p:cNvSpPr>
          <p:nvPr/>
        </p:nvSpPr>
        <p:spPr bwMode="auto">
          <a:xfrm>
            <a:off x="5060950" y="6267450"/>
            <a:ext cx="2674938" cy="466725"/>
          </a:xfrm>
          <a:prstGeom prst="rect">
            <a:avLst/>
          </a:prstGeom>
          <a:solidFill>
            <a:srgbClr val="CCFFFF"/>
          </a:solidFill>
          <a:ln w="9525">
            <a:solidFill>
              <a:schemeClr val="tx1"/>
            </a:solidFill>
            <a:miter lim="800000"/>
            <a:headEnd/>
            <a:tailEnd/>
          </a:ln>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TW" sz="2400" b="0">
                <a:solidFill>
                  <a:srgbClr val="0000FF"/>
                </a:solidFill>
                <a:latin typeface="Arial Unicode MS" pitchFamily="34" charset="-128"/>
                <a:ea typeface="Arial Unicode MS" pitchFamily="34" charset="-128"/>
                <a:cs typeface="Arial Unicode MS" pitchFamily="34" charset="-128"/>
              </a:rPr>
              <a:t>Postings</a:t>
            </a:r>
            <a:r>
              <a:rPr lang="en-US" altLang="zh-CN" sz="2400" b="0">
                <a:solidFill>
                  <a:srgbClr val="0000FF"/>
                </a:solidFill>
                <a:latin typeface="Arial Unicode MS" pitchFamily="34" charset="-128"/>
                <a:ea typeface="Arial Unicode MS" pitchFamily="34" charset="-128"/>
                <a:cs typeface="Arial Unicode MS" pitchFamily="34" charset="-128"/>
              </a:rPr>
              <a:t> </a:t>
            </a:r>
            <a:r>
              <a:rPr lang="zh-CN" altLang="en-US" sz="2400" b="0">
                <a:solidFill>
                  <a:srgbClr val="0000FF"/>
                </a:solidFill>
                <a:ea typeface="PMingLiU" pitchFamily="18" charset="-120"/>
                <a:cs typeface="Arial Unicode MS" pitchFamily="34" charset="-128"/>
              </a:rPr>
              <a:t>任官資料</a:t>
            </a:r>
          </a:p>
        </p:txBody>
      </p:sp>
      <p:sp>
        <p:nvSpPr>
          <p:cNvPr id="46090" name="Line 25"/>
          <p:cNvSpPr>
            <a:spLocks noChangeShapeType="1"/>
          </p:cNvSpPr>
          <p:nvPr/>
        </p:nvSpPr>
        <p:spPr bwMode="auto">
          <a:xfrm flipH="1" flipV="1">
            <a:off x="4267200" y="4165600"/>
            <a:ext cx="1397000" cy="21018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6091" name="Line 26"/>
          <p:cNvSpPr>
            <a:spLocks noChangeShapeType="1"/>
          </p:cNvSpPr>
          <p:nvPr/>
        </p:nvSpPr>
        <p:spPr bwMode="auto">
          <a:xfrm flipH="1">
            <a:off x="6019800" y="4124325"/>
            <a:ext cx="41275" cy="2143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092" name="Line 27"/>
          <p:cNvSpPr>
            <a:spLocks noChangeShapeType="1"/>
          </p:cNvSpPr>
          <p:nvPr/>
        </p:nvSpPr>
        <p:spPr bwMode="auto">
          <a:xfrm flipH="1">
            <a:off x="6413500" y="4164013"/>
            <a:ext cx="1597025" cy="21034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093" name="Line 33"/>
          <p:cNvSpPr>
            <a:spLocks noChangeShapeType="1"/>
          </p:cNvSpPr>
          <p:nvPr/>
        </p:nvSpPr>
        <p:spPr bwMode="auto">
          <a:xfrm flipH="1">
            <a:off x="3054350" y="4179888"/>
            <a:ext cx="1214438" cy="2087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094" name="Text Box 34"/>
          <p:cNvSpPr txBox="1">
            <a:spLocks noChangeArrowheads="1"/>
          </p:cNvSpPr>
          <p:nvPr/>
        </p:nvSpPr>
        <p:spPr bwMode="auto">
          <a:xfrm>
            <a:off x="1346200" y="5048250"/>
            <a:ext cx="10620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is an </a:t>
            </a:r>
          </a:p>
          <a:p>
            <a:r>
              <a:rPr lang="zh-CN" altLang="en-US" sz="2000" b="0">
                <a:ea typeface="TSC UMing S TT" pitchFamily="49" charset="-120"/>
              </a:rPr>
              <a:t>是一種</a:t>
            </a:r>
          </a:p>
        </p:txBody>
      </p:sp>
      <p:sp>
        <p:nvSpPr>
          <p:cNvPr id="46095" name="Text Box 35"/>
          <p:cNvSpPr txBox="1">
            <a:spLocks noChangeArrowheads="1"/>
          </p:cNvSpPr>
          <p:nvPr/>
        </p:nvSpPr>
        <p:spPr bwMode="auto">
          <a:xfrm>
            <a:off x="7156450" y="5200650"/>
            <a:ext cx="946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is a </a:t>
            </a:r>
          </a:p>
          <a:p>
            <a:r>
              <a:rPr lang="zh-CN" altLang="en-US" sz="2000" b="0">
                <a:ea typeface="TSC UMing S TT" pitchFamily="49" charset="-120"/>
              </a:rPr>
              <a:t>是一種</a:t>
            </a:r>
          </a:p>
        </p:txBody>
      </p:sp>
      <p:sp>
        <p:nvSpPr>
          <p:cNvPr id="46096" name="Text Box 36"/>
          <p:cNvSpPr txBox="1">
            <a:spLocks noChangeArrowheads="1"/>
          </p:cNvSpPr>
          <p:nvPr/>
        </p:nvSpPr>
        <p:spPr bwMode="auto">
          <a:xfrm>
            <a:off x="3135313" y="5016500"/>
            <a:ext cx="946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000" b="0">
                <a:ea typeface="TSC UMing S TT" pitchFamily="49" charset="-120"/>
              </a:rPr>
              <a:t>has an</a:t>
            </a:r>
          </a:p>
          <a:p>
            <a:pPr algn="ctr"/>
            <a:r>
              <a:rPr lang="zh-CN" altLang="en-US" sz="2000" b="0">
                <a:ea typeface="TSC UMing S TT" pitchFamily="49" charset="-120"/>
              </a:rPr>
              <a:t>擁有</a:t>
            </a:r>
          </a:p>
        </p:txBody>
      </p:sp>
      <p:sp>
        <p:nvSpPr>
          <p:cNvPr id="46097" name="Text Box 37"/>
          <p:cNvSpPr txBox="1">
            <a:spLocks noChangeArrowheads="1"/>
          </p:cNvSpPr>
          <p:nvPr/>
        </p:nvSpPr>
        <p:spPr bwMode="auto">
          <a:xfrm>
            <a:off x="5686425" y="5048250"/>
            <a:ext cx="7889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is  at </a:t>
            </a:r>
          </a:p>
          <a:p>
            <a:r>
              <a:rPr lang="zh-CN" altLang="en-US" sz="2000" b="0">
                <a:ea typeface="TSC UMing S TT" pitchFamily="49" charset="-120"/>
              </a:rPr>
              <a:t>位於</a:t>
            </a:r>
          </a:p>
        </p:txBody>
      </p:sp>
      <p:sp>
        <p:nvSpPr>
          <p:cNvPr id="46098" name="Text Box 38"/>
          <p:cNvSpPr txBox="1">
            <a:spLocks noChangeArrowheads="1"/>
          </p:cNvSpPr>
          <p:nvPr/>
        </p:nvSpPr>
        <p:spPr bwMode="auto">
          <a:xfrm>
            <a:off x="4487863" y="5048250"/>
            <a:ext cx="9445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000" b="0">
                <a:ea typeface="TSC UMing S TT" pitchFamily="49" charset="-120"/>
              </a:rPr>
              <a:t>has  a </a:t>
            </a:r>
          </a:p>
          <a:p>
            <a:pPr algn="ctr"/>
            <a:r>
              <a:rPr lang="zh-CN" altLang="en-US" sz="2000" b="0">
                <a:ea typeface="TSC UMing S TT" pitchFamily="49" charset="-120"/>
              </a:rPr>
              <a:t>擁有</a:t>
            </a:r>
          </a:p>
        </p:txBody>
      </p:sp>
      <p:pic>
        <p:nvPicPr>
          <p:cNvPr id="46099" name="Picture 39"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0226" name="Group 2"/>
          <p:cNvGraphicFramePr>
            <a:graphicFrameLocks noGrp="1"/>
          </p:cNvGraphicFramePr>
          <p:nvPr>
            <p:ph sz="quarter" idx="4294967295"/>
          </p:nvPr>
        </p:nvGraphicFramePr>
        <p:xfrm>
          <a:off x="287338" y="1774825"/>
          <a:ext cx="3962400" cy="670388"/>
        </p:xfrm>
        <a:graphic>
          <a:graphicData uri="http://schemas.openxmlformats.org/drawingml/2006/table">
            <a:tbl>
              <a:tblPr/>
              <a:tblGrid>
                <a:gridCol w="484187"/>
                <a:gridCol w="2162175"/>
                <a:gridCol w="1316038"/>
              </a:tblGrid>
              <a:tr h="33496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ID</a:t>
                      </a:r>
                    </a:p>
                  </a:txBody>
                  <a:tcPr marT="45677" marB="456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Name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姓名</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Dates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日期</a:t>
                      </a:r>
                    </a:p>
                  </a:txBody>
                  <a:tcPr marT="45677" marB="456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496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a:t>
                      </a:r>
                    </a:p>
                  </a:txBody>
                  <a:tcPr marT="45677" marB="4567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677" marB="456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1019-1086</a:t>
                      </a:r>
                    </a:p>
                  </a:txBody>
                  <a:tcPr marT="45677" marB="4567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80240" name="Group 16"/>
          <p:cNvGraphicFramePr>
            <a:graphicFrameLocks noGrp="1"/>
          </p:cNvGraphicFramePr>
          <p:nvPr>
            <p:ph sz="quarter" idx="4294967295"/>
          </p:nvPr>
        </p:nvGraphicFramePr>
        <p:xfrm>
          <a:off x="234950" y="2925763"/>
          <a:ext cx="8870950" cy="1343026"/>
        </p:xfrm>
        <a:graphic>
          <a:graphicData uri="http://schemas.openxmlformats.org/drawingml/2006/table">
            <a:tbl>
              <a:tblPr/>
              <a:tblGrid>
                <a:gridCol w="2039938"/>
                <a:gridCol w="2314575"/>
                <a:gridCol w="4516437"/>
              </a:tblGrid>
              <a:tr h="33543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600" b="1" i="0" u="none" strike="noStrike" cap="none" normalizeH="0" baseline="0" smtClean="0">
                          <a:ln>
                            <a:noFill/>
                          </a:ln>
                          <a:solidFill>
                            <a:schemeClr val="tx1"/>
                          </a:solidFill>
                          <a:effectLst/>
                          <a:latin typeface="Arial" pitchFamily="34" charset="0"/>
                          <a:ea typeface="PMingLiU" pitchFamily="18" charset="-120"/>
                        </a:rPr>
                        <a:t>人物</a:t>
                      </a:r>
                    </a:p>
                  </a:txBody>
                  <a:tcPr marT="45742" marB="457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Posting Date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任命日期</a:t>
                      </a:r>
                    </a:p>
                  </a:txBody>
                  <a:tcPr marT="45742" marB="457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Office Title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官名</a:t>
                      </a:r>
                    </a:p>
                  </a:txBody>
                  <a:tcPr marT="45742" marB="457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43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42" marB="457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1059</a:t>
                      </a:r>
                    </a:p>
                  </a:txBody>
                  <a:tcPr marT="45742" marB="457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Budget Auditor</a:t>
                      </a:r>
                    </a:p>
                  </a:txBody>
                  <a:tcPr marT="45742" marB="457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670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42" marB="457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1085</a:t>
                      </a:r>
                    </a:p>
                  </a:txBody>
                  <a:tcPr marT="45742" marB="457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42" marB="457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543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marT="45742" marB="457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1086</a:t>
                      </a:r>
                    </a:p>
                  </a:txBody>
                  <a:tcPr marT="45742" marB="457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42" marB="457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80262" name="Group 38"/>
          <p:cNvGraphicFramePr>
            <a:graphicFrameLocks noGrp="1"/>
          </p:cNvGraphicFramePr>
          <p:nvPr>
            <p:ph sz="quarter" idx="4294967295"/>
          </p:nvPr>
        </p:nvGraphicFramePr>
        <p:xfrm>
          <a:off x="249238" y="4759325"/>
          <a:ext cx="8561387" cy="2012950"/>
        </p:xfrm>
        <a:graphic>
          <a:graphicData uri="http://schemas.openxmlformats.org/drawingml/2006/table">
            <a:tbl>
              <a:tblPr/>
              <a:tblGrid>
                <a:gridCol w="2370137"/>
                <a:gridCol w="3276600"/>
                <a:gridCol w="2914650"/>
              </a:tblGrid>
              <a:tr h="27146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Person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人物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Association Type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社會關係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Associate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社會關係人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7305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Yuanyou member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(not applicable)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3655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Desires opposed by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An Dun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安惇</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7305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B5E5"/>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Chen Jian(5)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陳薦</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321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Patron of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Fan Chunli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范純禮</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73050">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Sima Guang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司馬光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9B5E5"/>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0" i="0" u="none" strike="noStrike" cap="none" normalizeH="0" baseline="0" smtClean="0">
                          <a:ln>
                            <a:noFill/>
                          </a:ln>
                          <a:solidFill>
                            <a:schemeClr val="tx1"/>
                          </a:solidFill>
                          <a:effectLst/>
                          <a:latin typeface="Arial" pitchFamily="34" charset="0"/>
                          <a:ea typeface="宋体" pitchFamily="2" charset="-122"/>
                        </a:rPr>
                        <a:t>Ding Du </a:t>
                      </a:r>
                      <a:r>
                        <a:rPr kumimoji="0" lang="zh-CN" altLang="en-US" sz="1600" b="0" i="0" u="none" strike="noStrike" cap="none" normalizeH="0" baseline="0" smtClean="0">
                          <a:ln>
                            <a:noFill/>
                          </a:ln>
                          <a:solidFill>
                            <a:schemeClr val="tx1"/>
                          </a:solidFill>
                          <a:effectLst/>
                          <a:latin typeface="Arial" pitchFamily="34" charset="0"/>
                          <a:ea typeface="宋体" pitchFamily="2" charset="-122"/>
                        </a:rPr>
                        <a:t>丁度</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7172" name="Text Box 65"/>
          <p:cNvSpPr txBox="1">
            <a:spLocks noChangeArrowheads="1"/>
          </p:cNvSpPr>
          <p:nvPr/>
        </p:nvSpPr>
        <p:spPr bwMode="auto">
          <a:xfrm>
            <a:off x="200025" y="876300"/>
            <a:ext cx="6221413"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400" b="0">
                <a:solidFill>
                  <a:srgbClr val="0000FF"/>
                </a:solidFill>
                <a:ea typeface="TSC UMing S TT" pitchFamily="49" charset="-120"/>
              </a:rPr>
              <a:t>Removing Duplication in the Data on Entities</a:t>
            </a:r>
          </a:p>
          <a:p>
            <a:r>
              <a:rPr lang="zh-CN" altLang="en-US" sz="2800">
                <a:solidFill>
                  <a:srgbClr val="0000FF"/>
                </a:solidFill>
                <a:ea typeface="TSC UMing S TT" pitchFamily="49" charset="-120"/>
              </a:rPr>
              <a:t>刪除數據中有關各個實體的重複信息</a:t>
            </a:r>
          </a:p>
        </p:txBody>
      </p:sp>
      <p:pic>
        <p:nvPicPr>
          <p:cNvPr id="47173"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74" name="Text Box 79"/>
          <p:cNvSpPr txBox="1">
            <a:spLocks noChangeArrowheads="1"/>
          </p:cNvSpPr>
          <p:nvPr/>
        </p:nvSpPr>
        <p:spPr bwMode="auto">
          <a:xfrm>
            <a:off x="222250" y="2538413"/>
            <a:ext cx="292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Postings Data  </a:t>
            </a:r>
            <a:r>
              <a:rPr lang="zh-CN" altLang="en-US" sz="2000">
                <a:ea typeface="TSC UMing S TT" pitchFamily="49" charset="-120"/>
              </a:rPr>
              <a:t>任官資料</a:t>
            </a:r>
          </a:p>
        </p:txBody>
      </p:sp>
      <p:sp>
        <p:nvSpPr>
          <p:cNvPr id="47175" name="Text Box 80"/>
          <p:cNvSpPr txBox="1">
            <a:spLocks noChangeArrowheads="1"/>
          </p:cNvSpPr>
          <p:nvPr/>
        </p:nvSpPr>
        <p:spPr bwMode="auto">
          <a:xfrm>
            <a:off x="222250" y="4364038"/>
            <a:ext cx="4729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Associations Data  </a:t>
            </a:r>
            <a:r>
              <a:rPr lang="zh-CN" altLang="en-US" sz="2000">
                <a:ea typeface="TSC UMing S TT" pitchFamily="49" charset="-120"/>
              </a:rPr>
              <a:t>社會關係資料</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700" name="Group 172"/>
          <p:cNvGraphicFramePr>
            <a:graphicFrameLocks noGrp="1"/>
          </p:cNvGraphicFramePr>
          <p:nvPr>
            <p:ph sz="quarter" idx="4294967295"/>
          </p:nvPr>
        </p:nvGraphicFramePr>
        <p:xfrm>
          <a:off x="271463" y="1785938"/>
          <a:ext cx="2751137" cy="4240213"/>
        </p:xfrm>
        <a:graphic>
          <a:graphicData uri="http://schemas.openxmlformats.org/drawingml/2006/table">
            <a:tbl>
              <a:tblPr/>
              <a:tblGrid>
                <a:gridCol w="503237"/>
                <a:gridCol w="1362075"/>
                <a:gridCol w="885825"/>
              </a:tblGrid>
              <a:tr h="3048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Name</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Dates</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Sima Guang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司馬光</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1019-1086</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An Dun </a:t>
                      </a:r>
                      <a:r>
                        <a:rPr kumimoji="0" lang="zh-CN" altLang="en-US" sz="1400" b="0" i="0" u="none" strike="noStrike" cap="none" normalizeH="0" baseline="0" smtClean="0">
                          <a:ln>
                            <a:noFill/>
                          </a:ln>
                          <a:solidFill>
                            <a:schemeClr val="tx1"/>
                          </a:solidFill>
                          <a:effectLst/>
                          <a:latin typeface="Arial" pitchFamily="34" charset="0"/>
                          <a:ea typeface="宋体" pitchFamily="2" charset="-122"/>
                        </a:rPr>
                        <a:t>安惇</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Chao Buzhi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晁補之</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 Jian(5)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陳薦</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 Min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陳敏</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Cheng Yi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程頤</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Ding Du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丁度</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8</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Fan Chunli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范純禮</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8172" name="Text Box 90"/>
          <p:cNvSpPr txBox="1">
            <a:spLocks noChangeArrowheads="1"/>
          </p:cNvSpPr>
          <p:nvPr/>
        </p:nvSpPr>
        <p:spPr bwMode="auto">
          <a:xfrm>
            <a:off x="1036638" y="-22225"/>
            <a:ext cx="70993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800">
                <a:ea typeface="TSC UMing S TT" pitchFamily="49" charset="-120"/>
              </a:rPr>
              <a:t>Reorganizing the Data (2nd Version):</a:t>
            </a:r>
            <a:endParaRPr lang="en-US" altLang="zh-CN" sz="4000">
              <a:solidFill>
                <a:srgbClr val="0000FF"/>
              </a:solidFill>
              <a:ea typeface="TSC UMing S TT" pitchFamily="49" charset="-120"/>
            </a:endParaRPr>
          </a:p>
          <a:p>
            <a:pPr algn="ctr"/>
            <a:r>
              <a:rPr lang="zh-CN" altLang="en-US" sz="2800">
                <a:solidFill>
                  <a:srgbClr val="0000FF"/>
                </a:solidFill>
                <a:ea typeface="PMingLiU" pitchFamily="18" charset="-120"/>
              </a:rPr>
              <a:t>重新編排數據（第二版）</a:t>
            </a:r>
          </a:p>
        </p:txBody>
      </p:sp>
      <p:sp>
        <p:nvSpPr>
          <p:cNvPr id="48173" name="Text Box 177"/>
          <p:cNvSpPr txBox="1">
            <a:spLocks noChangeArrowheads="1"/>
          </p:cNvSpPr>
          <p:nvPr/>
        </p:nvSpPr>
        <p:spPr bwMode="auto">
          <a:xfrm>
            <a:off x="239713" y="1370013"/>
            <a:ext cx="1554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People </a:t>
            </a:r>
            <a:r>
              <a:rPr lang="zh-CN" altLang="en-US" sz="2000">
                <a:ea typeface="TSC UMing S TT" pitchFamily="49" charset="-120"/>
              </a:rPr>
              <a:t>人物</a:t>
            </a:r>
          </a:p>
        </p:txBody>
      </p:sp>
      <p:graphicFrame>
        <p:nvGraphicFramePr>
          <p:cNvPr id="150684" name="Group 156"/>
          <p:cNvGraphicFramePr>
            <a:graphicFrameLocks noGrp="1"/>
          </p:cNvGraphicFramePr>
          <p:nvPr>
            <p:ph type="tbl" idx="4294967295"/>
          </p:nvPr>
        </p:nvGraphicFramePr>
        <p:xfrm>
          <a:off x="3389313" y="1208088"/>
          <a:ext cx="2514600" cy="2073472"/>
        </p:xfrm>
        <a:graphic>
          <a:graphicData uri="http://schemas.openxmlformats.org/drawingml/2006/table">
            <a:tbl>
              <a:tblPr/>
              <a:tblGrid>
                <a:gridCol w="457200"/>
                <a:gridCol w="2057400"/>
              </a:tblGrid>
              <a:tr h="30470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Office Name</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00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Budget Auditor</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95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3161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50685" name="Group 157"/>
          <p:cNvGraphicFramePr>
            <a:graphicFrameLocks noGrp="1"/>
          </p:cNvGraphicFramePr>
          <p:nvPr>
            <p:ph type="tbl" idx="4294967295"/>
          </p:nvPr>
        </p:nvGraphicFramePr>
        <p:xfrm>
          <a:off x="3359150" y="3708400"/>
          <a:ext cx="2627313" cy="3079747"/>
        </p:xfrm>
        <a:graphic>
          <a:graphicData uri="http://schemas.openxmlformats.org/drawingml/2006/table">
            <a:tbl>
              <a:tblPr/>
              <a:tblGrid>
                <a:gridCol w="420688"/>
                <a:gridCol w="2206625"/>
              </a:tblGrid>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Association Type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1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Yuanyou coalition member (</a:t>
                      </a:r>
                      <a:r>
                        <a:rPr kumimoji="0" lang="zh-CN" altLang="en-US" sz="14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Desires opposed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6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1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Honored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Recommended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Patron of</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48220" name="Text Box 175"/>
          <p:cNvSpPr txBox="1">
            <a:spLocks noChangeArrowheads="1"/>
          </p:cNvSpPr>
          <p:nvPr/>
        </p:nvSpPr>
        <p:spPr bwMode="auto">
          <a:xfrm>
            <a:off x="3282950" y="850900"/>
            <a:ext cx="2101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Office Titles </a:t>
            </a:r>
            <a:r>
              <a:rPr lang="zh-CN" altLang="en-US" sz="2000">
                <a:ea typeface="TSC UMing S TT" pitchFamily="49" charset="-120"/>
              </a:rPr>
              <a:t>官名</a:t>
            </a:r>
          </a:p>
        </p:txBody>
      </p:sp>
      <p:sp>
        <p:nvSpPr>
          <p:cNvPr id="48221" name="Text Box 176"/>
          <p:cNvSpPr txBox="1">
            <a:spLocks noChangeArrowheads="1"/>
          </p:cNvSpPr>
          <p:nvPr/>
        </p:nvSpPr>
        <p:spPr bwMode="auto">
          <a:xfrm>
            <a:off x="3240088" y="3298825"/>
            <a:ext cx="3071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a:ea typeface="TSC UMing S TT" pitchFamily="49" charset="-120"/>
              </a:rPr>
              <a:t>Associations </a:t>
            </a:r>
            <a:r>
              <a:rPr lang="zh-CN" altLang="en-US" sz="2000">
                <a:ea typeface="TSC UMing S TT" pitchFamily="49" charset="-120"/>
              </a:rPr>
              <a:t>社會關係</a:t>
            </a:r>
          </a:p>
        </p:txBody>
      </p:sp>
      <p:graphicFrame>
        <p:nvGraphicFramePr>
          <p:cNvPr id="150687" name="Group 159"/>
          <p:cNvGraphicFramePr>
            <a:graphicFrameLocks noGrp="1"/>
          </p:cNvGraphicFramePr>
          <p:nvPr>
            <p:ph type="tbl" idx="4294967295"/>
          </p:nvPr>
        </p:nvGraphicFramePr>
        <p:xfrm>
          <a:off x="6308725" y="1565275"/>
          <a:ext cx="2741613" cy="1437066"/>
        </p:xfrm>
        <a:graphic>
          <a:graphicData uri="http://schemas.openxmlformats.org/drawingml/2006/table">
            <a:tbl>
              <a:tblPr/>
              <a:tblGrid>
                <a:gridCol w="927100"/>
                <a:gridCol w="874713"/>
                <a:gridCol w="939800"/>
              </a:tblGrid>
              <a:tr h="5179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Person ID</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Office ID</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Posting Date</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66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1059</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66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1085</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2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1086</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sp>
        <p:nvSpPr>
          <p:cNvPr id="48244" name="Text Box 173"/>
          <p:cNvSpPr txBox="1">
            <a:spLocks noChangeArrowheads="1"/>
          </p:cNvSpPr>
          <p:nvPr/>
        </p:nvSpPr>
        <p:spPr bwMode="auto">
          <a:xfrm>
            <a:off x="6284913" y="865188"/>
            <a:ext cx="1765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Postings Data</a:t>
            </a:r>
          </a:p>
          <a:p>
            <a:r>
              <a:rPr lang="zh-CN" altLang="en-US" sz="2000">
                <a:ea typeface="TSC UMing S TT" pitchFamily="49" charset="-120"/>
              </a:rPr>
              <a:t>任官資料</a:t>
            </a:r>
          </a:p>
        </p:txBody>
      </p:sp>
      <p:sp>
        <p:nvSpPr>
          <p:cNvPr id="48245" name="Text Box 174"/>
          <p:cNvSpPr txBox="1">
            <a:spLocks noChangeArrowheads="1"/>
          </p:cNvSpPr>
          <p:nvPr/>
        </p:nvSpPr>
        <p:spPr bwMode="auto">
          <a:xfrm>
            <a:off x="6297613" y="3063875"/>
            <a:ext cx="28463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Associations Data</a:t>
            </a:r>
          </a:p>
          <a:p>
            <a:r>
              <a:rPr lang="zh-CN" altLang="en-US" sz="2000">
                <a:ea typeface="TSC UMing S TT" pitchFamily="49" charset="-120"/>
              </a:rPr>
              <a:t>社會關係資料</a:t>
            </a:r>
          </a:p>
        </p:txBody>
      </p:sp>
      <p:graphicFrame>
        <p:nvGraphicFramePr>
          <p:cNvPr id="182390" name="Group 118"/>
          <p:cNvGraphicFramePr>
            <a:graphicFrameLocks noGrp="1"/>
          </p:cNvGraphicFramePr>
          <p:nvPr/>
        </p:nvGraphicFramePr>
        <p:xfrm>
          <a:off x="6253163" y="3783013"/>
          <a:ext cx="2641600" cy="2970531"/>
        </p:xfrm>
        <a:graphic>
          <a:graphicData uri="http://schemas.openxmlformats.org/drawingml/2006/table">
            <a:tbl>
              <a:tblPr/>
              <a:tblGrid>
                <a:gridCol w="979487"/>
                <a:gridCol w="900113"/>
                <a:gridCol w="762000"/>
              </a:tblGrid>
              <a:tr h="518049">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 Type ID</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Person ID</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 ID</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4</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8</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ext Box 3"/>
          <p:cNvSpPr txBox="1">
            <a:spLocks noChangeArrowheads="1"/>
          </p:cNvSpPr>
          <p:nvPr/>
        </p:nvSpPr>
        <p:spPr bwMode="auto">
          <a:xfrm>
            <a:off x="419100" y="1031875"/>
            <a:ext cx="762793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a:solidFill>
                  <a:srgbClr val="0000FF"/>
                </a:solidFill>
                <a:ea typeface="TSC UMing S TT" pitchFamily="49" charset="-120"/>
              </a:rPr>
              <a:t>Second Advantage of Relational Databases:</a:t>
            </a:r>
            <a:r>
              <a:rPr lang="en-US" altLang="zh-CN" sz="2800" b="0">
                <a:solidFill>
                  <a:srgbClr val="0000FF"/>
                </a:solidFill>
                <a:ea typeface="TSC UMing S TT" pitchFamily="49" charset="-120"/>
              </a:rPr>
              <a:t/>
            </a:r>
            <a:br>
              <a:rPr lang="en-US" altLang="zh-CN" sz="2800" b="0">
                <a:solidFill>
                  <a:srgbClr val="0000FF"/>
                </a:solidFill>
                <a:ea typeface="TSC UMing S TT" pitchFamily="49" charset="-120"/>
              </a:rPr>
            </a:br>
            <a:r>
              <a:rPr lang="en-US" altLang="zh-CN" sz="2800" b="0">
                <a:solidFill>
                  <a:srgbClr val="0000FF"/>
                </a:solidFill>
                <a:ea typeface="TSC UMing S TT" pitchFamily="49" charset="-120"/>
              </a:rPr>
              <a:t>                </a:t>
            </a:r>
            <a:r>
              <a:rPr lang="en-US" altLang="zh-CN" sz="2800">
                <a:solidFill>
                  <a:srgbClr val="0000FF"/>
                </a:solidFill>
                <a:ea typeface="TSC UMing S TT" pitchFamily="49" charset="-120"/>
              </a:rPr>
              <a:t>“Data Normalization”</a:t>
            </a:r>
          </a:p>
          <a:p>
            <a:r>
              <a:rPr lang="zh-CN" altLang="en-US" sz="2800">
                <a:solidFill>
                  <a:srgbClr val="0000FF"/>
                </a:solidFill>
                <a:ea typeface="TSC UMing S TT" pitchFamily="49" charset="-120"/>
              </a:rPr>
              <a:t>關係型數據庫之優點（二）：</a:t>
            </a:r>
            <a:r>
              <a:rPr lang="ja-JP" altLang="en-US" sz="2800">
                <a:solidFill>
                  <a:srgbClr val="0000FF"/>
                </a:solidFill>
                <a:latin typeface="PMingLiU" pitchFamily="18" charset="-120"/>
                <a:ea typeface="PMingLiU" pitchFamily="18" charset="-120"/>
              </a:rPr>
              <a:t>「</a:t>
            </a:r>
            <a:r>
              <a:rPr lang="zh-CN" altLang="en-US" sz="2800">
                <a:solidFill>
                  <a:srgbClr val="0000FF"/>
                </a:solidFill>
                <a:latin typeface="PMingLiU" pitchFamily="18" charset="-120"/>
                <a:ea typeface="PMingLiU" pitchFamily="18" charset="-120"/>
              </a:rPr>
              <a:t>數據規範化</a:t>
            </a:r>
            <a:r>
              <a:rPr lang="zh-CN" altLang="en-US" sz="1800" b="0">
                <a:solidFill>
                  <a:srgbClr val="0000FF"/>
                </a:solidFill>
                <a:latin typeface="PMingLiU" pitchFamily="18" charset="-120"/>
                <a:ea typeface="PMingLiU" pitchFamily="18" charset="-120"/>
              </a:rPr>
              <a:t> </a:t>
            </a:r>
            <a:r>
              <a:rPr lang="ja-JP" altLang="en-US" sz="2800">
                <a:solidFill>
                  <a:srgbClr val="0000FF"/>
                </a:solidFill>
                <a:latin typeface="PMingLiU" pitchFamily="18" charset="-120"/>
                <a:ea typeface="PMingLiU" pitchFamily="18" charset="-120"/>
              </a:rPr>
              <a:t>」</a:t>
            </a:r>
            <a:endParaRPr lang="zh-CN" altLang="en-US" sz="2800">
              <a:solidFill>
                <a:srgbClr val="0000FF"/>
              </a:solidFill>
              <a:latin typeface="PMingLiU" pitchFamily="18" charset="-120"/>
              <a:ea typeface="PMingLiU" pitchFamily="18" charset="-120"/>
            </a:endParaRPr>
          </a:p>
        </p:txBody>
      </p:sp>
      <p:sp>
        <p:nvSpPr>
          <p:cNvPr id="49156" name="Rectangle 4"/>
          <p:cNvSpPr>
            <a:spLocks noGrp="1" noChangeArrowheads="1"/>
          </p:cNvSpPr>
          <p:nvPr>
            <p:ph type="body" sz="half" idx="1"/>
          </p:nvPr>
        </p:nvSpPr>
        <p:spPr>
          <a:xfrm>
            <a:off x="0" y="2560638"/>
            <a:ext cx="4875213" cy="4297362"/>
          </a:xfrm>
        </p:spPr>
        <p:txBody>
          <a:bodyPr/>
          <a:lstStyle/>
          <a:p>
            <a:pPr eaLnBrk="1" hangingPunct="1">
              <a:spcBef>
                <a:spcPct val="0"/>
              </a:spcBef>
            </a:pPr>
            <a:r>
              <a:rPr lang="en-US" altLang="zh-CN" smtClean="0">
                <a:ea typeface="宋体" pitchFamily="2" charset="-122"/>
              </a:rPr>
              <a:t>Information about entities appears </a:t>
            </a:r>
            <a:r>
              <a:rPr lang="en-US" altLang="zh-CN" b="1" smtClean="0">
                <a:ea typeface="宋体" pitchFamily="2" charset="-122"/>
              </a:rPr>
              <a:t>just once</a:t>
            </a:r>
            <a:r>
              <a:rPr lang="en-US" altLang="zh-CN" smtClean="0">
                <a:ea typeface="宋体" pitchFamily="2" charset="-122"/>
              </a:rPr>
              <a:t> in the database.</a:t>
            </a:r>
          </a:p>
          <a:p>
            <a:pPr eaLnBrk="1" hangingPunct="1">
              <a:spcBef>
                <a:spcPct val="0"/>
              </a:spcBef>
            </a:pPr>
            <a:r>
              <a:rPr lang="en-US" altLang="zh-CN" smtClean="0">
                <a:ea typeface="宋体" pitchFamily="2" charset="-122"/>
              </a:rPr>
              <a:t>Errors in information need to be corrected </a:t>
            </a:r>
            <a:r>
              <a:rPr lang="en-US" altLang="zh-CN" b="1" smtClean="0">
                <a:ea typeface="宋体" pitchFamily="2" charset="-122"/>
              </a:rPr>
              <a:t>just once</a:t>
            </a:r>
            <a:r>
              <a:rPr lang="en-US" altLang="zh-CN" smtClean="0">
                <a:ea typeface="宋体" pitchFamily="2" charset="-122"/>
              </a:rPr>
              <a:t>.</a:t>
            </a:r>
          </a:p>
          <a:p>
            <a:pPr eaLnBrk="1" hangingPunct="1"/>
            <a:r>
              <a:rPr lang="en-US" altLang="zh-CN" smtClean="0">
                <a:ea typeface="宋体" pitchFamily="2" charset="-122"/>
              </a:rPr>
              <a:t>New information uses “table-look-up” about entities that </a:t>
            </a:r>
            <a:r>
              <a:rPr lang="en-US" altLang="zh-CN" b="1" smtClean="0">
                <a:ea typeface="宋体" pitchFamily="2" charset="-122"/>
              </a:rPr>
              <a:t>reduces data-entry mistakes</a:t>
            </a:r>
            <a:r>
              <a:rPr lang="en-US" altLang="zh-CN" smtClean="0">
                <a:ea typeface="宋体" pitchFamily="2" charset="-122"/>
              </a:rPr>
              <a:t>.</a:t>
            </a:r>
            <a:endParaRPr lang="zh-CN" altLang="en-US" smtClean="0">
              <a:ea typeface="宋体" pitchFamily="2" charset="-122"/>
            </a:endParaRPr>
          </a:p>
        </p:txBody>
      </p:sp>
      <p:sp>
        <p:nvSpPr>
          <p:cNvPr id="49157" name="Rectangle 5"/>
          <p:cNvSpPr>
            <a:spLocks noGrp="1" noChangeArrowheads="1"/>
          </p:cNvSpPr>
          <p:nvPr>
            <p:ph type="body" sz="half" idx="2"/>
          </p:nvPr>
        </p:nvSpPr>
        <p:spPr>
          <a:xfrm>
            <a:off x="5105400" y="2654300"/>
            <a:ext cx="4038600" cy="4203700"/>
          </a:xfrm>
        </p:spPr>
        <p:txBody>
          <a:bodyPr/>
          <a:lstStyle/>
          <a:p>
            <a:pPr eaLnBrk="1" hangingPunct="1">
              <a:spcBef>
                <a:spcPct val="0"/>
              </a:spcBef>
            </a:pPr>
            <a:r>
              <a:rPr lang="zh-CN" altLang="en-US" smtClean="0">
                <a:ea typeface="PMingLiU" pitchFamily="18" charset="-120"/>
              </a:rPr>
              <a:t>各個實體的信息在數據庫中僅出現</a:t>
            </a:r>
            <a:r>
              <a:rPr lang="zh-CN" altLang="en-US" b="1" smtClean="0">
                <a:ea typeface="PMingLiU" pitchFamily="18" charset="-120"/>
              </a:rPr>
              <a:t>一次</a:t>
            </a:r>
            <a:r>
              <a:rPr lang="zh-CN" altLang="en-US" smtClean="0">
                <a:ea typeface="PMingLiU" pitchFamily="18" charset="-120"/>
              </a:rPr>
              <a:t>。</a:t>
            </a:r>
          </a:p>
          <a:p>
            <a:pPr eaLnBrk="1" hangingPunct="1">
              <a:spcBef>
                <a:spcPct val="0"/>
              </a:spcBef>
            </a:pPr>
            <a:r>
              <a:rPr lang="zh-CN" altLang="en-US" smtClean="0">
                <a:ea typeface="PMingLiU" pitchFamily="18" charset="-120"/>
              </a:rPr>
              <a:t>對出錯的信息加以糾正時，只需糾正</a:t>
            </a:r>
            <a:r>
              <a:rPr lang="zh-CN" altLang="en-US" b="1" smtClean="0">
                <a:ea typeface="PMingLiU" pitchFamily="18" charset="-120"/>
              </a:rPr>
              <a:t>一次</a:t>
            </a:r>
            <a:r>
              <a:rPr lang="zh-CN" altLang="en-US" smtClean="0">
                <a:ea typeface="PMingLiU" pitchFamily="18" charset="-120"/>
              </a:rPr>
              <a:t>。</a:t>
            </a:r>
          </a:p>
          <a:p>
            <a:pPr eaLnBrk="1" hangingPunct="1"/>
            <a:r>
              <a:rPr lang="zh-CN" altLang="en-US" smtClean="0">
                <a:ea typeface="宋体" pitchFamily="2" charset="-122"/>
              </a:rPr>
              <a:t>新增信息時，會查詢資料表添加有關各個實體的信息，故而</a:t>
            </a:r>
            <a:r>
              <a:rPr lang="zh-CN" altLang="en-US" b="1" smtClean="0">
                <a:ea typeface="宋体" pitchFamily="2" charset="-122"/>
              </a:rPr>
              <a:t>減少了數據錄入時的出錯幾率</a:t>
            </a:r>
            <a:r>
              <a:rPr lang="zh-CN" altLang="en-US" smtClean="0">
                <a:ea typeface="宋体" pitchFamily="2" charset="-122"/>
              </a:rPr>
              <a:t>。</a:t>
            </a:r>
          </a:p>
          <a:p>
            <a:pPr eaLnBrk="1" hangingPunct="1"/>
            <a:endParaRPr lang="zh-CN" altLang="en-US" smtClean="0">
              <a:ea typeface="宋体"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xt Box 3"/>
          <p:cNvSpPr txBox="1">
            <a:spLocks noChangeArrowheads="1"/>
          </p:cNvSpPr>
          <p:nvPr/>
        </p:nvSpPr>
        <p:spPr bwMode="auto">
          <a:xfrm>
            <a:off x="419100" y="1031875"/>
            <a:ext cx="762793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a:solidFill>
                  <a:srgbClr val="0000FF"/>
                </a:solidFill>
                <a:ea typeface="TSC UMing S TT" pitchFamily="49" charset="-120"/>
              </a:rPr>
              <a:t>Second Advantage of Relational Databases:</a:t>
            </a:r>
            <a:r>
              <a:rPr lang="en-US" altLang="zh-CN" sz="2800" b="0">
                <a:solidFill>
                  <a:srgbClr val="0000FF"/>
                </a:solidFill>
                <a:ea typeface="TSC UMing S TT" pitchFamily="49" charset="-120"/>
              </a:rPr>
              <a:t/>
            </a:r>
            <a:br>
              <a:rPr lang="en-US" altLang="zh-CN" sz="2800" b="0">
                <a:solidFill>
                  <a:srgbClr val="0000FF"/>
                </a:solidFill>
                <a:ea typeface="TSC UMing S TT" pitchFamily="49" charset="-120"/>
              </a:rPr>
            </a:br>
            <a:r>
              <a:rPr lang="en-US" altLang="zh-CN" sz="2800" b="0">
                <a:solidFill>
                  <a:srgbClr val="0000FF"/>
                </a:solidFill>
                <a:ea typeface="TSC UMing S TT" pitchFamily="49" charset="-120"/>
              </a:rPr>
              <a:t>                </a:t>
            </a:r>
            <a:r>
              <a:rPr lang="en-US" altLang="zh-CN" sz="2800">
                <a:solidFill>
                  <a:srgbClr val="0000FF"/>
                </a:solidFill>
                <a:ea typeface="TSC UMing S TT" pitchFamily="49" charset="-120"/>
              </a:rPr>
              <a:t>“Data Normalization”</a:t>
            </a:r>
          </a:p>
          <a:p>
            <a:r>
              <a:rPr lang="zh-CN" altLang="en-US" sz="2800">
                <a:solidFill>
                  <a:srgbClr val="0000FF"/>
                </a:solidFill>
                <a:ea typeface="TSC UMing S TT" pitchFamily="49" charset="-120"/>
              </a:rPr>
              <a:t>關係型數據庫之優點（二）：</a:t>
            </a:r>
            <a:r>
              <a:rPr lang="ja-JP" altLang="en-US" sz="2800">
                <a:solidFill>
                  <a:srgbClr val="0000FF"/>
                </a:solidFill>
                <a:latin typeface="PMingLiU" pitchFamily="18" charset="-120"/>
                <a:ea typeface="PMingLiU" pitchFamily="18" charset="-120"/>
              </a:rPr>
              <a:t>「</a:t>
            </a:r>
            <a:r>
              <a:rPr lang="zh-CN" altLang="en-US" sz="2800">
                <a:solidFill>
                  <a:srgbClr val="0000FF"/>
                </a:solidFill>
                <a:latin typeface="PMingLiU" pitchFamily="18" charset="-120"/>
                <a:ea typeface="PMingLiU" pitchFamily="18" charset="-120"/>
              </a:rPr>
              <a:t>數據規範化</a:t>
            </a:r>
            <a:r>
              <a:rPr lang="zh-CN" altLang="en-US" sz="1800" b="0">
                <a:solidFill>
                  <a:srgbClr val="0000FF"/>
                </a:solidFill>
                <a:latin typeface="PMingLiU" pitchFamily="18" charset="-120"/>
                <a:ea typeface="PMingLiU" pitchFamily="18" charset="-120"/>
              </a:rPr>
              <a:t> </a:t>
            </a:r>
            <a:r>
              <a:rPr lang="ja-JP" altLang="en-US" sz="2800">
                <a:solidFill>
                  <a:srgbClr val="0000FF"/>
                </a:solidFill>
                <a:latin typeface="PMingLiU" pitchFamily="18" charset="-120"/>
                <a:ea typeface="PMingLiU" pitchFamily="18" charset="-120"/>
              </a:rPr>
              <a:t>」</a:t>
            </a:r>
            <a:endParaRPr lang="zh-CN" altLang="en-US" sz="2800">
              <a:solidFill>
                <a:srgbClr val="0000FF"/>
              </a:solidFill>
              <a:latin typeface="PMingLiU" pitchFamily="18" charset="-120"/>
              <a:ea typeface="PMingLiU" pitchFamily="18" charset="-120"/>
            </a:endParaRPr>
          </a:p>
        </p:txBody>
      </p:sp>
      <p:sp>
        <p:nvSpPr>
          <p:cNvPr id="50180" name="Rectangle 4"/>
          <p:cNvSpPr>
            <a:spLocks noGrp="1" noChangeArrowheads="1"/>
          </p:cNvSpPr>
          <p:nvPr>
            <p:ph type="body" sz="half" idx="1"/>
          </p:nvPr>
        </p:nvSpPr>
        <p:spPr>
          <a:xfrm>
            <a:off x="192088" y="2351088"/>
            <a:ext cx="4079875" cy="4506912"/>
          </a:xfrm>
        </p:spPr>
        <p:txBody>
          <a:bodyPr/>
          <a:lstStyle/>
          <a:p>
            <a:pPr eaLnBrk="1" hangingPunct="1">
              <a:lnSpc>
                <a:spcPct val="90000"/>
              </a:lnSpc>
            </a:pPr>
            <a:r>
              <a:rPr lang="en-US" altLang="zh-CN" sz="2400" smtClean="0">
                <a:ea typeface="宋体" pitchFamily="2" charset="-122"/>
              </a:rPr>
              <a:t>People are entities. </a:t>
            </a:r>
          </a:p>
          <a:p>
            <a:pPr eaLnBrk="1" hangingPunct="1">
              <a:lnSpc>
                <a:spcPct val="90000"/>
              </a:lnSpc>
            </a:pPr>
            <a:r>
              <a:rPr lang="en-US" altLang="zh-CN" sz="2400" smtClean="0">
                <a:ea typeface="宋体" pitchFamily="2" charset="-122"/>
              </a:rPr>
              <a:t>Their names are </a:t>
            </a:r>
            <a:r>
              <a:rPr lang="en-US" altLang="zh-CN" sz="2400" i="1" smtClean="0">
                <a:ea typeface="宋体" pitchFamily="2" charset="-122"/>
              </a:rPr>
              <a:t>information</a:t>
            </a:r>
            <a:r>
              <a:rPr lang="en-US" altLang="zh-CN" sz="2400" smtClean="0">
                <a:ea typeface="宋体" pitchFamily="2" charset="-122"/>
              </a:rPr>
              <a:t> about them. </a:t>
            </a:r>
            <a:br>
              <a:rPr lang="en-US" altLang="zh-CN" sz="2400" smtClean="0">
                <a:ea typeface="宋体" pitchFamily="2" charset="-122"/>
              </a:rPr>
            </a:br>
            <a:r>
              <a:rPr lang="en-US" altLang="zh-CN" sz="1400" smtClean="0">
                <a:ea typeface="宋体" pitchFamily="2" charset="-122"/>
              </a:rPr>
              <a:t/>
            </a:r>
            <a:br>
              <a:rPr lang="en-US" altLang="zh-CN" sz="1400" smtClean="0">
                <a:ea typeface="宋体" pitchFamily="2" charset="-122"/>
              </a:rPr>
            </a:br>
            <a:r>
              <a:rPr lang="en-US" altLang="zh-CN" sz="2400" smtClean="0">
                <a:ea typeface="宋体" pitchFamily="2" charset="-122"/>
              </a:rPr>
              <a:t>Misromanization (</a:t>
            </a:r>
            <a:r>
              <a:rPr lang="zh-TW" altLang="en-US" sz="2400" smtClean="0">
                <a:ea typeface="PMingLiU" pitchFamily="18" charset="-120"/>
              </a:rPr>
              <a:t>岑參 </a:t>
            </a:r>
            <a:r>
              <a:rPr lang="en-US" altLang="zh-TW" sz="2400" smtClean="0">
                <a:ea typeface="PMingLiU" pitchFamily="18" charset="-120"/>
              </a:rPr>
              <a:t>as “Cen Can”) </a:t>
            </a:r>
            <a:br>
              <a:rPr lang="en-US" altLang="zh-TW" sz="2400" smtClean="0">
                <a:ea typeface="PMingLiU" pitchFamily="18" charset="-120"/>
              </a:rPr>
            </a:br>
            <a:r>
              <a:rPr lang="en-US" altLang="zh-TW" sz="2400" smtClean="0">
                <a:ea typeface="PMingLiU" pitchFamily="18" charset="-120"/>
              </a:rPr>
              <a:t>needs to be corrected </a:t>
            </a:r>
            <a:r>
              <a:rPr lang="en-US" altLang="zh-TW" sz="2400" b="1" smtClean="0">
                <a:ea typeface="PMingLiU" pitchFamily="18" charset="-120"/>
              </a:rPr>
              <a:t>in just one place</a:t>
            </a:r>
            <a:r>
              <a:rPr lang="en-US" altLang="zh-TW" sz="2400" smtClean="0">
                <a:ea typeface="PMingLiU" pitchFamily="18" charset="-120"/>
              </a:rPr>
              <a:t>.</a:t>
            </a:r>
            <a:endParaRPr lang="en-US" altLang="zh-CN" sz="2400" smtClean="0">
              <a:ea typeface="宋体" pitchFamily="2" charset="-122"/>
            </a:endParaRPr>
          </a:p>
          <a:p>
            <a:pPr eaLnBrk="1" hangingPunct="1">
              <a:lnSpc>
                <a:spcPct val="90000"/>
              </a:lnSpc>
            </a:pPr>
            <a:r>
              <a:rPr lang="en-US" altLang="zh-CN" sz="2400" smtClean="0">
                <a:ea typeface="宋体" pitchFamily="2" charset="-122"/>
              </a:rPr>
              <a:t>Inputters need not know how to romanize </a:t>
            </a:r>
            <a:r>
              <a:rPr lang="zh-TW" altLang="en-US" sz="2400" smtClean="0">
                <a:ea typeface="PMingLiU" pitchFamily="18" charset="-120"/>
              </a:rPr>
              <a:t>岑參 </a:t>
            </a:r>
            <a:br>
              <a:rPr lang="zh-TW" altLang="en-US" sz="2400" smtClean="0">
                <a:ea typeface="PMingLiU" pitchFamily="18" charset="-120"/>
              </a:rPr>
            </a:br>
            <a:r>
              <a:rPr lang="en-US" altLang="zh-TW" sz="2400" smtClean="0">
                <a:ea typeface="PMingLiU" pitchFamily="18" charset="-120"/>
              </a:rPr>
              <a:t>since they will get his ID from the “PEOPLE” table</a:t>
            </a:r>
            <a:r>
              <a:rPr lang="en-US" altLang="zh-CN" sz="2400" smtClean="0">
                <a:ea typeface="宋体" pitchFamily="2" charset="-122"/>
              </a:rPr>
              <a:t>.</a:t>
            </a:r>
            <a:endParaRPr lang="en-US" altLang="zh-TW" sz="2400" smtClean="0">
              <a:ea typeface="PMingLiU" pitchFamily="18" charset="-120"/>
            </a:endParaRPr>
          </a:p>
          <a:p>
            <a:pPr eaLnBrk="1" hangingPunct="1">
              <a:lnSpc>
                <a:spcPct val="90000"/>
              </a:lnSpc>
            </a:pPr>
            <a:endParaRPr lang="zh-CN" altLang="en-US" sz="2400" smtClean="0">
              <a:ea typeface="宋体" pitchFamily="2" charset="-122"/>
            </a:endParaRPr>
          </a:p>
        </p:txBody>
      </p:sp>
      <p:sp>
        <p:nvSpPr>
          <p:cNvPr id="50181" name="Rectangle 5"/>
          <p:cNvSpPr>
            <a:spLocks noGrp="1" noChangeArrowheads="1"/>
          </p:cNvSpPr>
          <p:nvPr>
            <p:ph type="body" sz="half" idx="2"/>
          </p:nvPr>
        </p:nvSpPr>
        <p:spPr>
          <a:xfrm>
            <a:off x="4648200" y="2395538"/>
            <a:ext cx="4495800" cy="4462462"/>
          </a:xfrm>
        </p:spPr>
        <p:txBody>
          <a:bodyPr/>
          <a:lstStyle/>
          <a:p>
            <a:pPr eaLnBrk="1" hangingPunct="1"/>
            <a:r>
              <a:rPr lang="zh-CN" altLang="en-US" sz="2400" smtClean="0">
                <a:ea typeface="宋体" pitchFamily="2" charset="-122"/>
              </a:rPr>
              <a:t>每個人物都是一個實體。</a:t>
            </a:r>
          </a:p>
          <a:p>
            <a:pPr eaLnBrk="1" hangingPunct="1"/>
            <a:r>
              <a:rPr lang="zh-CN" altLang="en-US" sz="2400" smtClean="0">
                <a:ea typeface="宋体" pitchFamily="2" charset="-122"/>
              </a:rPr>
              <a:t>其姓名則是有關這個實體的</a:t>
            </a:r>
            <a:r>
              <a:rPr lang="zh-CN" altLang="en-US" sz="2400" b="1" u="sng" smtClean="0">
                <a:ea typeface="宋体" pitchFamily="2" charset="-122"/>
              </a:rPr>
              <a:t>信息</a:t>
            </a:r>
            <a:r>
              <a:rPr lang="zh-CN" altLang="en-US" sz="2400" smtClean="0">
                <a:ea typeface="宋体" pitchFamily="2" charset="-122"/>
              </a:rPr>
              <a:t>。</a:t>
            </a:r>
          </a:p>
          <a:p>
            <a:pPr eaLnBrk="1" hangingPunct="1">
              <a:buFontTx/>
              <a:buNone/>
            </a:pPr>
            <a:r>
              <a:rPr lang="zh-CN" altLang="en-US" sz="2400" smtClean="0">
                <a:ea typeface="宋体" pitchFamily="2" charset="-122"/>
              </a:rPr>
              <a:t>	因此，當一個人物的姓名的拼音出現錯誤時（如將</a:t>
            </a:r>
            <a:r>
              <a:rPr lang="ja-JP" altLang="en-US" sz="2400" smtClean="0">
                <a:ea typeface="MS PGothic" pitchFamily="34" charset="-128"/>
              </a:rPr>
              <a:t>「</a:t>
            </a:r>
            <a:r>
              <a:rPr lang="zh-TW" altLang="en-US" sz="2400" smtClean="0">
                <a:ea typeface="PMingLiU" pitchFamily="18" charset="-120"/>
              </a:rPr>
              <a:t>岑參 </a:t>
            </a:r>
            <a:r>
              <a:rPr lang="ja-JP" altLang="en-US" sz="2400" smtClean="0">
                <a:ea typeface="MS PGothic" pitchFamily="34" charset="-128"/>
              </a:rPr>
              <a:t>」</a:t>
            </a:r>
            <a:r>
              <a:rPr lang="zh-CN" altLang="en-US" sz="2400" smtClean="0">
                <a:ea typeface="宋体" pitchFamily="2" charset="-122"/>
              </a:rPr>
              <a:t> 的拼音誤作 </a:t>
            </a:r>
            <a:r>
              <a:rPr lang="en-US" altLang="zh-CN" sz="2400" smtClean="0">
                <a:ea typeface="宋体" pitchFamily="2" charset="-122"/>
              </a:rPr>
              <a:t>“Cen Can”</a:t>
            </a:r>
            <a:r>
              <a:rPr lang="zh-CN" altLang="en-US" sz="2400" smtClean="0">
                <a:ea typeface="宋体" pitchFamily="2" charset="-122"/>
              </a:rPr>
              <a:t>），</a:t>
            </a:r>
            <a:r>
              <a:rPr lang="zh-CN" altLang="en-US" sz="2400" b="1" smtClean="0">
                <a:ea typeface="宋体" pitchFamily="2" charset="-122"/>
              </a:rPr>
              <a:t>只需在一處加以修改</a:t>
            </a:r>
            <a:r>
              <a:rPr lang="zh-CN" altLang="en-US" sz="2400" smtClean="0">
                <a:ea typeface="宋体" pitchFamily="2" charset="-122"/>
              </a:rPr>
              <a:t>即可。</a:t>
            </a:r>
          </a:p>
          <a:p>
            <a:pPr eaLnBrk="1" hangingPunct="1"/>
            <a:r>
              <a:rPr lang="zh-CN" altLang="en-US" sz="2400" smtClean="0">
                <a:ea typeface="宋体" pitchFamily="2" charset="-122"/>
              </a:rPr>
              <a:t>輸入者無需知道</a:t>
            </a:r>
            <a:r>
              <a:rPr lang="ja-JP" altLang="en-US" sz="2400" smtClean="0">
                <a:ea typeface="MS PGothic" pitchFamily="34" charset="-128"/>
              </a:rPr>
              <a:t>「</a:t>
            </a:r>
            <a:r>
              <a:rPr lang="zh-TW" altLang="en-US" sz="2400" smtClean="0">
                <a:ea typeface="PMingLiU" pitchFamily="18" charset="-120"/>
              </a:rPr>
              <a:t>岑參 </a:t>
            </a:r>
            <a:r>
              <a:rPr lang="ja-JP" altLang="en-US" sz="2400" smtClean="0">
                <a:ea typeface="MS PGothic" pitchFamily="34" charset="-128"/>
              </a:rPr>
              <a:t>」</a:t>
            </a:r>
            <a:r>
              <a:rPr lang="zh-CN" altLang="en-US" sz="2400" smtClean="0">
                <a:ea typeface="宋体" pitchFamily="2" charset="-122"/>
              </a:rPr>
              <a:t>的拼音為何，因為他們將從人物資料表中抓取他的</a:t>
            </a:r>
            <a:r>
              <a:rPr lang="en-US" altLang="zh-CN" sz="2400" smtClean="0">
                <a:ea typeface="宋体" pitchFamily="2" charset="-122"/>
              </a:rPr>
              <a:t>ID</a:t>
            </a:r>
            <a:r>
              <a:rPr lang="zh-CN" altLang="en-US" sz="2400" smtClean="0">
                <a:ea typeface="宋体" pitchFamily="2" charset="-122"/>
              </a:rPr>
              <a:t>編號。</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457200" y="274638"/>
            <a:ext cx="8229600" cy="944562"/>
          </a:xfrm>
        </p:spPr>
        <p:txBody>
          <a:bodyPr/>
          <a:lstStyle/>
          <a:p>
            <a:pPr eaLnBrk="1" hangingPunct="1"/>
            <a:r>
              <a:rPr lang="en-US" altLang="zh-CN" sz="3600" smtClean="0">
                <a:ea typeface="宋体" pitchFamily="2" charset="-122"/>
              </a:rPr>
              <a:t>This presentation: </a:t>
            </a:r>
            <a:endParaRPr lang="en-US" altLang="zh-CN" sz="3600" smtClean="0">
              <a:ea typeface="PMingLiU" pitchFamily="18" charset="-120"/>
            </a:endParaRPr>
          </a:p>
        </p:txBody>
      </p:sp>
      <p:sp>
        <p:nvSpPr>
          <p:cNvPr id="13315" name="Rectangle 3"/>
          <p:cNvSpPr>
            <a:spLocks noGrp="1" noChangeArrowheads="1"/>
          </p:cNvSpPr>
          <p:nvPr>
            <p:ph type="body" idx="4294967295"/>
          </p:nvPr>
        </p:nvSpPr>
        <p:spPr>
          <a:xfrm>
            <a:off x="0" y="1143000"/>
            <a:ext cx="9144000" cy="2133600"/>
          </a:xfrm>
        </p:spPr>
        <p:txBody>
          <a:bodyPr/>
          <a:lstStyle/>
          <a:p>
            <a:pPr marL="609600" indent="-609600" eaLnBrk="1" hangingPunct="1">
              <a:buFontTx/>
              <a:buAutoNum type="arabicPeriod"/>
            </a:pPr>
            <a:r>
              <a:rPr lang="en-US" altLang="zh-CN" sz="2400" dirty="0" smtClean="0">
                <a:ea typeface="宋体" pitchFamily="2" charset="-122"/>
              </a:rPr>
              <a:t>introduces CBDB as a biographical database for China’s history </a:t>
            </a:r>
          </a:p>
          <a:p>
            <a:pPr marL="609600" indent="-609600" eaLnBrk="1" hangingPunct="1">
              <a:buFontTx/>
              <a:buAutoNum type="arabicPeriod"/>
            </a:pPr>
            <a:r>
              <a:rPr lang="en-US" altLang="zh-CN" sz="2400" dirty="0" smtClean="0">
                <a:ea typeface="宋体" pitchFamily="2" charset="-122"/>
              </a:rPr>
              <a:t>illustrates what it is possible to do with this database</a:t>
            </a:r>
          </a:p>
          <a:p>
            <a:pPr marL="609600" indent="-609600" eaLnBrk="1" hangingPunct="1">
              <a:buFontTx/>
              <a:buAutoNum type="arabicPeriod"/>
            </a:pPr>
            <a:r>
              <a:rPr lang="en-US" altLang="zh-CN" sz="2400" dirty="0" smtClean="0">
                <a:ea typeface="宋体" pitchFamily="2" charset="-122"/>
              </a:rPr>
              <a:t>outlines the future development of CBDB and ways in which you can participate in this project</a:t>
            </a:r>
            <a:endParaRPr lang="en-US" altLang="zh-CN" sz="2000" dirty="0" smtClean="0">
              <a:ea typeface="宋体" pitchFamily="2" charset="-122"/>
            </a:endParaRPr>
          </a:p>
        </p:txBody>
      </p:sp>
      <p:sp>
        <p:nvSpPr>
          <p:cNvPr id="13316" name="Text Box 4"/>
          <p:cNvSpPr txBox="1">
            <a:spLocks noChangeArrowheads="1"/>
          </p:cNvSpPr>
          <p:nvPr/>
        </p:nvSpPr>
        <p:spPr bwMode="auto">
          <a:xfrm>
            <a:off x="304800" y="3429000"/>
            <a:ext cx="8229600" cy="301783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Char char="•"/>
              <a:defRPr sz="3200">
                <a:solidFill>
                  <a:schemeClr val="tx1"/>
                </a:solidFill>
                <a:latin typeface="Arial" pitchFamily="34" charset="0"/>
              </a:defRPr>
            </a:lvl1pPr>
            <a:lvl2pPr marL="800100" indent="-342900" eaLnBrk="0" hangingPunct="0">
              <a:spcBef>
                <a:spcPct val="20000"/>
              </a:spcBef>
              <a:buChar char="–"/>
              <a:defRPr sz="2800">
                <a:solidFill>
                  <a:schemeClr val="tx1"/>
                </a:solidFill>
                <a:latin typeface="Arial" pitchFamily="34" charset="0"/>
              </a:defRPr>
            </a:lvl2pPr>
            <a:lvl3pPr marL="1257300" indent="-342900" eaLnBrk="0" hangingPunct="0">
              <a:spcBef>
                <a:spcPct val="20000"/>
              </a:spcBef>
              <a:buChar char="•"/>
              <a:defRPr sz="2400">
                <a:solidFill>
                  <a:schemeClr val="tx1"/>
                </a:solidFill>
                <a:latin typeface="Arial" pitchFamily="34" charset="0"/>
              </a:defRPr>
            </a:lvl3pPr>
            <a:lvl4pPr marL="1714500" indent="-342900" eaLnBrk="0" hangingPunct="0">
              <a:spcBef>
                <a:spcPct val="20000"/>
              </a:spcBef>
              <a:buChar char="–"/>
              <a:defRPr sz="2000">
                <a:solidFill>
                  <a:schemeClr val="tx1"/>
                </a:solidFill>
                <a:latin typeface="Arial" pitchFamily="34" charset="0"/>
              </a:defRPr>
            </a:lvl4pPr>
            <a:lvl5pPr marL="2171700" indent="-342900" eaLnBrk="0" hangingPunct="0">
              <a:spcBef>
                <a:spcPct val="20000"/>
              </a:spcBef>
              <a:buChar char="»"/>
              <a:defRPr sz="2000">
                <a:solidFill>
                  <a:schemeClr val="tx1"/>
                </a:solidFill>
                <a:latin typeface="Arial" pitchFamily="34" charset="0"/>
              </a:defRPr>
            </a:lvl5pPr>
            <a:lvl6pPr marL="2628900" indent="-342900" eaLnBrk="0" fontAlgn="base" hangingPunct="0">
              <a:spcBef>
                <a:spcPct val="20000"/>
              </a:spcBef>
              <a:spcAft>
                <a:spcPct val="0"/>
              </a:spcAft>
              <a:buChar char="»"/>
              <a:defRPr sz="2000">
                <a:solidFill>
                  <a:schemeClr val="tx1"/>
                </a:solidFill>
                <a:latin typeface="Arial" pitchFamily="34" charset="0"/>
              </a:defRPr>
            </a:lvl6pPr>
            <a:lvl7pPr marL="3086100" indent="-342900" eaLnBrk="0" fontAlgn="base" hangingPunct="0">
              <a:spcBef>
                <a:spcPct val="20000"/>
              </a:spcBef>
              <a:spcAft>
                <a:spcPct val="0"/>
              </a:spcAft>
              <a:buChar char="»"/>
              <a:defRPr sz="2000">
                <a:solidFill>
                  <a:schemeClr val="tx1"/>
                </a:solidFill>
                <a:latin typeface="Arial" pitchFamily="34" charset="0"/>
              </a:defRPr>
            </a:lvl7pPr>
            <a:lvl8pPr marL="3543300" indent="-342900" eaLnBrk="0" fontAlgn="base" hangingPunct="0">
              <a:spcBef>
                <a:spcPct val="20000"/>
              </a:spcBef>
              <a:spcAft>
                <a:spcPct val="0"/>
              </a:spcAft>
              <a:buChar char="»"/>
              <a:defRPr sz="2000">
                <a:solidFill>
                  <a:schemeClr val="tx1"/>
                </a:solidFill>
                <a:latin typeface="Arial" pitchFamily="34" charset="0"/>
              </a:defRPr>
            </a:lvl8pPr>
            <a:lvl9pPr marL="4000500" indent="-3429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50000"/>
              </a:spcBef>
              <a:buFontTx/>
              <a:buAutoNum type="arabicPeriod"/>
            </a:pPr>
            <a:r>
              <a:rPr lang="zh-CN" altLang="en-US" b="0" dirty="0">
                <a:latin typeface="黑体" pitchFamily="49" charset="-122"/>
                <a:ea typeface="黑体" pitchFamily="49" charset="-122"/>
              </a:rPr>
              <a:t>介紹中國歷代人物傳記資料庫（</a:t>
            </a:r>
            <a:r>
              <a:rPr lang="en-US" altLang="zh-CN" b="0" dirty="0">
                <a:latin typeface="黑体" pitchFamily="49" charset="-122"/>
                <a:ea typeface="黑体" pitchFamily="49" charset="-122"/>
              </a:rPr>
              <a:t>CBDB</a:t>
            </a:r>
            <a:r>
              <a:rPr lang="zh-CN" altLang="en-US" b="0" dirty="0">
                <a:latin typeface="黑体" pitchFamily="49" charset="-122"/>
                <a:ea typeface="黑体" pitchFamily="49" charset="-122"/>
              </a:rPr>
              <a:t>）；這是一個關於中國歷史的人物傳記數據庫。</a:t>
            </a:r>
          </a:p>
          <a:p>
            <a:pPr eaLnBrk="1" hangingPunct="1">
              <a:spcBef>
                <a:spcPct val="50000"/>
              </a:spcBef>
              <a:buFontTx/>
              <a:buAutoNum type="arabicPeriod"/>
            </a:pPr>
            <a:r>
              <a:rPr lang="zh-CN" altLang="en-US" b="0" dirty="0">
                <a:latin typeface="黑体" pitchFamily="49" charset="-122"/>
                <a:ea typeface="黑体" pitchFamily="49" charset="-122"/>
              </a:rPr>
              <a:t>用該數據庫，能做些什</a:t>
            </a:r>
            <a:r>
              <a:rPr lang="zh-TW" altLang="en-US" b="0" dirty="0">
                <a:latin typeface="黑体" pitchFamily="49" charset="-122"/>
                <a:ea typeface="黑体" pitchFamily="49" charset="-122"/>
              </a:rPr>
              <a:t>麼</a:t>
            </a:r>
            <a:r>
              <a:rPr lang="zh-CN" altLang="en-US" b="0" dirty="0">
                <a:latin typeface="黑体" pitchFamily="49" charset="-122"/>
                <a:ea typeface="黑体" pitchFamily="49" charset="-122"/>
              </a:rPr>
              <a:t>？</a:t>
            </a:r>
          </a:p>
          <a:p>
            <a:pPr eaLnBrk="1" hangingPunct="1">
              <a:spcBef>
                <a:spcPct val="50000"/>
              </a:spcBef>
              <a:buFontTx/>
              <a:buAutoNum type="arabicPeriod"/>
            </a:pPr>
            <a:r>
              <a:rPr lang="zh-CN" altLang="en-US" b="0" dirty="0">
                <a:latin typeface="黑体" pitchFamily="49" charset="-122"/>
                <a:ea typeface="黑体" pitchFamily="49" charset="-122"/>
              </a:rPr>
              <a:t>該數據庫未來的大致計劃；設想一些途徑，使得諸位都能參與該項目。</a:t>
            </a:r>
            <a:endParaRPr lang="en-US" altLang="en-US" b="0" dirty="0">
              <a:latin typeface="黑体" pitchFamily="49" charset="-122"/>
              <a:ea typeface="黑体" pitchFamily="49" charset="-122"/>
            </a:endParaRPr>
          </a:p>
        </p:txBody>
      </p:sp>
    </p:spTree>
    <p:extLst>
      <p:ext uri="{BB962C8B-B14F-4D97-AF65-F5344CB8AC3E}">
        <p14:creationId xmlns:p14="http://schemas.microsoft.com/office/powerpoint/2010/main" val="12563160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Text Box 5"/>
          <p:cNvSpPr txBox="1">
            <a:spLocks noChangeArrowheads="1"/>
          </p:cNvSpPr>
          <p:nvPr/>
        </p:nvSpPr>
        <p:spPr bwMode="auto">
          <a:xfrm>
            <a:off x="309563" y="1009650"/>
            <a:ext cx="1962150" cy="2589213"/>
          </a:xfrm>
          <a:prstGeom prst="rect">
            <a:avLst/>
          </a:prstGeom>
          <a:noFill/>
          <a:ln w="25400">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1800" u="sng">
                <a:ea typeface="TSC UMing S TT" pitchFamily="49" charset="-120"/>
              </a:rPr>
              <a:t>PEOPLE TABLE</a:t>
            </a:r>
          </a:p>
          <a:p>
            <a:r>
              <a:rPr lang="zh-CN" altLang="en-US" sz="1800" u="sng">
                <a:ea typeface="TSC UMing S TT" pitchFamily="49" charset="-120"/>
              </a:rPr>
              <a:t>人物資料表</a:t>
            </a:r>
          </a:p>
          <a:p>
            <a:r>
              <a:rPr lang="en-US" altLang="zh-CN" sz="1800">
                <a:solidFill>
                  <a:srgbClr val="FF3300"/>
                </a:solidFill>
                <a:ea typeface="TSC UMing S TT" pitchFamily="49" charset="-120"/>
              </a:rPr>
              <a:t>Person ID</a:t>
            </a:r>
          </a:p>
          <a:p>
            <a:r>
              <a:rPr lang="en-US" altLang="zh-CN" sz="1800" b="0">
                <a:ea typeface="TSC UMing S TT" pitchFamily="49" charset="-120"/>
              </a:rPr>
              <a:t>Name</a:t>
            </a:r>
          </a:p>
          <a:p>
            <a:r>
              <a:rPr lang="zh-TW" altLang="en-US" sz="1800" b="0">
                <a:ea typeface="PMingLiU" pitchFamily="18" charset="-120"/>
              </a:rPr>
              <a:t>姓名</a:t>
            </a:r>
          </a:p>
          <a:p>
            <a:r>
              <a:rPr lang="en-US" altLang="zh-CN" sz="1800" b="0">
                <a:ea typeface="TSC UMing S TT" pitchFamily="49" charset="-120"/>
              </a:rPr>
              <a:t>Born</a:t>
            </a:r>
          </a:p>
          <a:p>
            <a:r>
              <a:rPr lang="en-US" altLang="zh-CN" sz="1800" b="0">
                <a:ea typeface="TSC UMing S TT" pitchFamily="49" charset="-120"/>
              </a:rPr>
              <a:t>Died</a:t>
            </a:r>
          </a:p>
          <a:p>
            <a:r>
              <a:rPr lang="en-US" altLang="zh-CN" sz="1800" b="0" i="1">
                <a:ea typeface="TSC UMing S TT" pitchFamily="49" charset="-120"/>
              </a:rPr>
              <a:t>Choronym ID </a:t>
            </a:r>
          </a:p>
          <a:p>
            <a:r>
              <a:rPr lang="en-US" altLang="zh-CN" sz="1800" b="0" i="1">
                <a:ea typeface="TSC UMing S TT" pitchFamily="49" charset="-120"/>
              </a:rPr>
              <a:t>Dynasty ID, etc </a:t>
            </a:r>
          </a:p>
        </p:txBody>
      </p:sp>
      <p:sp>
        <p:nvSpPr>
          <p:cNvPr id="51204" name="Text Box 6"/>
          <p:cNvSpPr txBox="1">
            <a:spLocks noChangeArrowheads="1"/>
          </p:cNvSpPr>
          <p:nvPr/>
        </p:nvSpPr>
        <p:spPr bwMode="auto">
          <a:xfrm>
            <a:off x="303213" y="3727450"/>
            <a:ext cx="2178050" cy="1765300"/>
          </a:xfrm>
          <a:prstGeom prst="rect">
            <a:avLst/>
          </a:prstGeom>
          <a:noFill/>
          <a:ln w="25400">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1800" u="sng">
                <a:ea typeface="TSC UMing S TT" pitchFamily="49" charset="-120"/>
              </a:rPr>
              <a:t>ADDRESS TABLE</a:t>
            </a:r>
          </a:p>
          <a:p>
            <a:r>
              <a:rPr lang="zh-CN" altLang="en-US" sz="1800" u="sng">
                <a:ea typeface="TSC UMing S TT" pitchFamily="49" charset="-120"/>
              </a:rPr>
              <a:t>地名代碼表</a:t>
            </a:r>
          </a:p>
          <a:p>
            <a:r>
              <a:rPr lang="en-US" altLang="zh-CN" sz="1800">
                <a:solidFill>
                  <a:srgbClr val="FF3300"/>
                </a:solidFill>
                <a:ea typeface="TSC UMing S TT" pitchFamily="49" charset="-120"/>
              </a:rPr>
              <a:t>Address ID</a:t>
            </a:r>
          </a:p>
          <a:p>
            <a:r>
              <a:rPr lang="en-US" altLang="zh-CN" sz="1800" b="0">
                <a:ea typeface="TSC UMing S TT" pitchFamily="49" charset="-120"/>
              </a:rPr>
              <a:t>Place Name</a:t>
            </a:r>
          </a:p>
          <a:p>
            <a:r>
              <a:rPr lang="zh-TW" altLang="en-US" sz="1800" b="0">
                <a:ea typeface="PMingLiU" pitchFamily="18" charset="-120"/>
              </a:rPr>
              <a:t>地名</a:t>
            </a:r>
          </a:p>
          <a:p>
            <a:r>
              <a:rPr lang="en-US" altLang="zh-TW" sz="1800" b="0" i="1">
                <a:ea typeface="PMingLiU" pitchFamily="18" charset="-120"/>
              </a:rPr>
              <a:t>Admin Unit ID, etc. </a:t>
            </a:r>
          </a:p>
        </p:txBody>
      </p:sp>
      <p:sp>
        <p:nvSpPr>
          <p:cNvPr id="51205" name="Text Box 7"/>
          <p:cNvSpPr txBox="1">
            <a:spLocks noChangeArrowheads="1"/>
          </p:cNvSpPr>
          <p:nvPr/>
        </p:nvSpPr>
        <p:spPr bwMode="auto">
          <a:xfrm>
            <a:off x="6761163" y="1027113"/>
            <a:ext cx="1873250" cy="1765300"/>
          </a:xfrm>
          <a:prstGeom prst="rect">
            <a:avLst/>
          </a:prstGeom>
          <a:noFill/>
          <a:ln w="25400">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1800" u="sng">
                <a:ea typeface="TSC UMing S TT" pitchFamily="49" charset="-120"/>
              </a:rPr>
              <a:t>OFFICE TABLE</a:t>
            </a:r>
          </a:p>
          <a:p>
            <a:r>
              <a:rPr lang="zh-CN" altLang="en-US" sz="1800" u="sng">
                <a:ea typeface="TSC UMing S TT" pitchFamily="49" charset="-120"/>
              </a:rPr>
              <a:t>官名代碼表</a:t>
            </a:r>
          </a:p>
          <a:p>
            <a:r>
              <a:rPr lang="en-US" altLang="zh-CN" sz="1800">
                <a:solidFill>
                  <a:srgbClr val="FF3300"/>
                </a:solidFill>
                <a:ea typeface="TSC UMing S TT" pitchFamily="49" charset="-120"/>
              </a:rPr>
              <a:t>Office ID</a:t>
            </a:r>
          </a:p>
          <a:p>
            <a:r>
              <a:rPr lang="en-US" altLang="zh-CN" sz="1800" b="0">
                <a:ea typeface="TSC UMing S TT" pitchFamily="49" charset="-120"/>
              </a:rPr>
              <a:t>Office Name</a:t>
            </a:r>
          </a:p>
          <a:p>
            <a:r>
              <a:rPr lang="zh-TW" altLang="en-US" sz="1800" b="0">
                <a:ea typeface="PMingLiU" pitchFamily="18" charset="-120"/>
              </a:rPr>
              <a:t>官名</a:t>
            </a:r>
          </a:p>
          <a:p>
            <a:r>
              <a:rPr lang="en-US" altLang="zh-TW" sz="1800" b="0" i="1">
                <a:ea typeface="PMingLiU" pitchFamily="18" charset="-120"/>
              </a:rPr>
              <a:t>Office Type ID</a:t>
            </a:r>
            <a:r>
              <a:rPr lang="en-US" altLang="zh-TW" sz="1800" b="0">
                <a:ea typeface="PMingLiU" pitchFamily="18" charset="-120"/>
              </a:rPr>
              <a:t> </a:t>
            </a:r>
          </a:p>
        </p:txBody>
      </p:sp>
      <p:sp>
        <p:nvSpPr>
          <p:cNvPr id="51206" name="Text Box 8"/>
          <p:cNvSpPr txBox="1">
            <a:spLocks noChangeArrowheads="1"/>
          </p:cNvSpPr>
          <p:nvPr/>
        </p:nvSpPr>
        <p:spPr bwMode="auto">
          <a:xfrm>
            <a:off x="3756025" y="1255713"/>
            <a:ext cx="2200275" cy="2298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1800" u="sng">
                <a:ea typeface="TSC UMing S TT" pitchFamily="49" charset="-120"/>
              </a:rPr>
              <a:t>POSTINGS TABLE</a:t>
            </a:r>
          </a:p>
          <a:p>
            <a:r>
              <a:rPr lang="zh-CN" altLang="en-US" sz="1800" u="sng">
                <a:ea typeface="TSC UMing S TT" pitchFamily="49" charset="-120"/>
              </a:rPr>
              <a:t>任官資料表</a:t>
            </a:r>
          </a:p>
          <a:p>
            <a:r>
              <a:rPr lang="en-US" altLang="zh-CN" sz="1800" i="1">
                <a:solidFill>
                  <a:srgbClr val="FF3300"/>
                </a:solidFill>
                <a:ea typeface="TSC UMing S TT" pitchFamily="49" charset="-120"/>
              </a:rPr>
              <a:t>Person ID</a:t>
            </a:r>
          </a:p>
          <a:p>
            <a:r>
              <a:rPr lang="en-US" altLang="zh-CN" sz="1800" i="1">
                <a:solidFill>
                  <a:srgbClr val="FF3300"/>
                </a:solidFill>
                <a:ea typeface="TSC UMing S TT" pitchFamily="49" charset="-120"/>
              </a:rPr>
              <a:t>Office ID</a:t>
            </a:r>
          </a:p>
          <a:p>
            <a:r>
              <a:rPr lang="en-US" altLang="zh-CN" sz="1800" i="1">
                <a:solidFill>
                  <a:srgbClr val="FF3300"/>
                </a:solidFill>
                <a:ea typeface="TSC UMing S TT" pitchFamily="49" charset="-120"/>
              </a:rPr>
              <a:t>Address ID</a:t>
            </a:r>
          </a:p>
          <a:p>
            <a:r>
              <a:rPr lang="en-US" altLang="zh-CN" sz="1800" b="0">
                <a:ea typeface="TSC UMing S TT" pitchFamily="49" charset="-120"/>
              </a:rPr>
              <a:t>Start Date</a:t>
            </a:r>
          </a:p>
          <a:p>
            <a:r>
              <a:rPr lang="en-US" altLang="zh-CN" sz="1800" b="0">
                <a:ea typeface="TSC UMing S TT" pitchFamily="49" charset="-120"/>
              </a:rPr>
              <a:t>End Date</a:t>
            </a:r>
          </a:p>
          <a:p>
            <a:r>
              <a:rPr lang="en-US" altLang="zh-CN" sz="1800" b="0" i="1">
                <a:ea typeface="TSC UMing S TT" pitchFamily="49" charset="-120"/>
              </a:rPr>
              <a:t>Post Type ID</a:t>
            </a:r>
          </a:p>
        </p:txBody>
      </p:sp>
      <p:sp>
        <p:nvSpPr>
          <p:cNvPr id="51207" name="Line 9"/>
          <p:cNvSpPr>
            <a:spLocks noChangeShapeType="1"/>
          </p:cNvSpPr>
          <p:nvPr/>
        </p:nvSpPr>
        <p:spPr bwMode="auto">
          <a:xfrm>
            <a:off x="1541463" y="1754188"/>
            <a:ext cx="2222500" cy="2270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08" name="Line 10"/>
          <p:cNvSpPr>
            <a:spLocks noChangeShapeType="1"/>
          </p:cNvSpPr>
          <p:nvPr/>
        </p:nvSpPr>
        <p:spPr bwMode="auto">
          <a:xfrm flipV="1">
            <a:off x="2825750" y="2516188"/>
            <a:ext cx="927100" cy="1854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09" name="Line 11"/>
          <p:cNvSpPr>
            <a:spLocks noChangeShapeType="1"/>
          </p:cNvSpPr>
          <p:nvPr/>
        </p:nvSpPr>
        <p:spPr bwMode="auto">
          <a:xfrm flipH="1">
            <a:off x="4927600" y="1835150"/>
            <a:ext cx="1855788" cy="4508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0" name="Line 12"/>
          <p:cNvSpPr>
            <a:spLocks noChangeShapeType="1"/>
          </p:cNvSpPr>
          <p:nvPr/>
        </p:nvSpPr>
        <p:spPr bwMode="auto">
          <a:xfrm flipH="1">
            <a:off x="1641475" y="4351338"/>
            <a:ext cx="1177925" cy="1095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1" name="Text Box 13"/>
          <p:cNvSpPr txBox="1">
            <a:spLocks noChangeArrowheads="1"/>
          </p:cNvSpPr>
          <p:nvPr/>
        </p:nvSpPr>
        <p:spPr bwMode="auto">
          <a:xfrm>
            <a:off x="3757613" y="3729038"/>
            <a:ext cx="3584575" cy="20240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1800" u="sng">
                <a:ea typeface="TSC UMing S TT" pitchFamily="49" charset="-120"/>
              </a:rPr>
              <a:t>BIOGRAPHY ADDRESS TABLE</a:t>
            </a:r>
          </a:p>
          <a:p>
            <a:r>
              <a:rPr lang="zh-CN" altLang="en-US" sz="1800" u="sng">
                <a:ea typeface="PMingLiU" pitchFamily="18" charset="-120"/>
              </a:rPr>
              <a:t>地址資料表</a:t>
            </a:r>
          </a:p>
          <a:p>
            <a:r>
              <a:rPr lang="en-US" altLang="zh-CN" sz="1800" i="1">
                <a:solidFill>
                  <a:srgbClr val="FF3300"/>
                </a:solidFill>
                <a:ea typeface="TSC UMing S TT" pitchFamily="49" charset="-120"/>
              </a:rPr>
              <a:t>Person ID</a:t>
            </a:r>
          </a:p>
          <a:p>
            <a:r>
              <a:rPr lang="en-US" altLang="zh-CN" sz="1800" i="1">
                <a:solidFill>
                  <a:srgbClr val="FF3300"/>
                </a:solidFill>
                <a:ea typeface="TSC UMing S TT" pitchFamily="49" charset="-120"/>
              </a:rPr>
              <a:t>Address ID</a:t>
            </a:r>
          </a:p>
          <a:p>
            <a:r>
              <a:rPr lang="en-US" altLang="zh-CN" sz="1800" b="0" i="1">
                <a:ea typeface="TSC UMing S TT" pitchFamily="49" charset="-120"/>
              </a:rPr>
              <a:t>Address Type ID </a:t>
            </a:r>
          </a:p>
          <a:p>
            <a:r>
              <a:rPr lang="en-US" altLang="zh-CN" sz="1800" b="0">
                <a:ea typeface="TSC UMing S TT" pitchFamily="49" charset="-120"/>
              </a:rPr>
              <a:t>Start Date</a:t>
            </a:r>
          </a:p>
          <a:p>
            <a:r>
              <a:rPr lang="en-US" altLang="zh-CN" sz="1800" b="0">
                <a:ea typeface="TSC UMing S TT" pitchFamily="49" charset="-120"/>
              </a:rPr>
              <a:t>End Date</a:t>
            </a:r>
          </a:p>
        </p:txBody>
      </p:sp>
      <p:sp>
        <p:nvSpPr>
          <p:cNvPr id="51212" name="Line 14"/>
          <p:cNvSpPr>
            <a:spLocks noChangeShapeType="1"/>
          </p:cNvSpPr>
          <p:nvPr/>
        </p:nvSpPr>
        <p:spPr bwMode="auto">
          <a:xfrm>
            <a:off x="2833688" y="4337050"/>
            <a:ext cx="969962" cy="3190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3" name="Line 15"/>
          <p:cNvSpPr>
            <a:spLocks noChangeShapeType="1"/>
          </p:cNvSpPr>
          <p:nvPr/>
        </p:nvSpPr>
        <p:spPr bwMode="auto">
          <a:xfrm>
            <a:off x="1555750" y="1773238"/>
            <a:ext cx="2244725" cy="26193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4" name="Text Box 16"/>
          <p:cNvSpPr txBox="1">
            <a:spLocks noChangeArrowheads="1"/>
          </p:cNvSpPr>
          <p:nvPr/>
        </p:nvSpPr>
        <p:spPr bwMode="auto">
          <a:xfrm>
            <a:off x="209550" y="5918200"/>
            <a:ext cx="88312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800">
                <a:ea typeface="TSC UMing S TT" pitchFamily="49" charset="-120"/>
              </a:rPr>
              <a:t>Linked Tables Based on the Entity-Relations Model</a:t>
            </a:r>
          </a:p>
          <a:p>
            <a:r>
              <a:rPr lang="zh-CN" altLang="en-US" sz="2800">
                <a:ea typeface="TSC UMing S TT" pitchFamily="49" charset="-120"/>
              </a:rPr>
              <a:t>基於實體關係模型建立起的相互關聯的資料表</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7"/>
          <p:cNvSpPr>
            <a:spLocks noChangeArrowheads="1"/>
          </p:cNvSpPr>
          <p:nvPr/>
        </p:nvSpPr>
        <p:spPr bwMode="auto">
          <a:xfrm rot="-5400000">
            <a:off x="2324100" y="323850"/>
            <a:ext cx="4495800" cy="4572000"/>
          </a:xfrm>
          <a:prstGeom prst="cube">
            <a:avLst>
              <a:gd name="adj" fmla="val 25000"/>
            </a:avLst>
          </a:prstGeom>
          <a:solidFill>
            <a:schemeClr val="accent1">
              <a:alpha val="20000"/>
            </a:schemeClr>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2227" name="Rectangle 6"/>
          <p:cNvSpPr>
            <a:spLocks noGrp="1" noChangeArrowheads="1"/>
          </p:cNvSpPr>
          <p:nvPr>
            <p:ph type="body" idx="4294967295"/>
          </p:nvPr>
        </p:nvSpPr>
        <p:spPr>
          <a:xfrm>
            <a:off x="1638300" y="400050"/>
            <a:ext cx="5657850" cy="4191000"/>
          </a:xfrm>
        </p:spPr>
        <p:txBody>
          <a:bodyPr/>
          <a:lstStyle/>
          <a:p>
            <a:pPr lvl="2" eaLnBrk="1" hangingPunct="1">
              <a:buFontTx/>
              <a:buNone/>
            </a:pPr>
            <a:r>
              <a:rPr lang="en-US" altLang="zh-CN" sz="1000" smtClean="0">
                <a:ea typeface="宋体" pitchFamily="2" charset="-122"/>
              </a:rPr>
              <a:t>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r>
              <a:rPr lang="en-US" altLang="zh-CN" sz="1000" smtClean="0">
                <a:ea typeface="宋体" pitchFamily="2" charset="-122"/>
              </a:rPr>
              <a:t>         </a:t>
            </a:r>
            <a:r>
              <a:rPr lang="en-US" altLang="zh-CN" sz="1400" b="1" smtClean="0">
                <a:ea typeface="宋体" pitchFamily="2" charset="-122"/>
              </a:rPr>
              <a:t>Sima(1) Guang </a:t>
            </a:r>
            <a:r>
              <a:rPr lang="zh-CN" altLang="en-US" sz="1400" b="1" smtClean="0">
                <a:ea typeface="宋体" pitchFamily="2" charset="-122"/>
              </a:rPr>
              <a:t>司馬光</a:t>
            </a:r>
            <a:r>
              <a:rPr lang="en-US" altLang="zh-CN" sz="1400" b="1" smtClean="0">
                <a:ea typeface="宋体" pitchFamily="2" charset="-122"/>
              </a:rPr>
              <a:t>. 1019-1086</a:t>
            </a:r>
            <a:r>
              <a:rPr lang="en-US" altLang="zh-CN" sz="1200" smtClean="0">
                <a:ea typeface="宋体" pitchFamily="2" charset="-122"/>
              </a:rPr>
              <a:t>.</a:t>
            </a:r>
            <a:r>
              <a:rPr lang="en-US" altLang="zh-CN" sz="1000" smtClean="0">
                <a:ea typeface="宋体" pitchFamily="2" charset="-122"/>
              </a:rPr>
              <a:t>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r>
              <a:rPr lang="en-US" altLang="zh-CN" sz="1000" smtClean="0">
                <a:ea typeface="宋体" pitchFamily="2" charset="-122"/>
              </a:rPr>
              <a:t>  </a:t>
            </a:r>
            <a:br>
              <a:rPr lang="en-US" altLang="zh-CN" sz="1000" smtClean="0">
                <a:ea typeface="宋体" pitchFamily="2" charset="-122"/>
              </a:rPr>
            </a:br>
            <a:r>
              <a:rPr lang="en-US" altLang="zh-CN" sz="1000" smtClean="0">
                <a:ea typeface="宋体" pitchFamily="2" charset="-122"/>
              </a:rPr>
              <a:t/>
            </a:r>
            <a:br>
              <a:rPr lang="en-US" altLang="zh-CN" sz="1000" smtClean="0">
                <a:ea typeface="宋体" pitchFamily="2" charset="-122"/>
              </a:rPr>
            </a:br>
            <a:endParaRPr lang="en-US" altLang="zh-CN" sz="1000" smtClean="0">
              <a:ea typeface="宋体" pitchFamily="2" charset="-122"/>
            </a:endParaRPr>
          </a:p>
          <a:p>
            <a:pPr lvl="2" eaLnBrk="1" hangingPunct="1">
              <a:buFontTx/>
              <a:buNone/>
            </a:pPr>
            <a:r>
              <a:rPr lang="en-US" altLang="zh-TW" sz="1000" smtClean="0">
                <a:ea typeface="PMingLiU" pitchFamily="18" charset="-120"/>
              </a:rPr>
              <a:t/>
            </a:r>
            <a:br>
              <a:rPr lang="en-US" altLang="zh-TW" sz="1000" smtClean="0">
                <a:ea typeface="PMingLiU" pitchFamily="18" charset="-120"/>
              </a:rPr>
            </a:br>
            <a:r>
              <a:rPr lang="en-US" altLang="zh-TW" sz="1000" smtClean="0">
                <a:ea typeface="PMingLiU" pitchFamily="18" charset="-120"/>
              </a:rPr>
              <a:t/>
            </a:r>
            <a:br>
              <a:rPr lang="en-US" altLang="zh-TW" sz="1000" smtClean="0">
                <a:ea typeface="PMingLiU" pitchFamily="18" charset="-120"/>
              </a:rPr>
            </a:br>
            <a:r>
              <a:rPr lang="en-US" altLang="zh-CN" sz="1000" smtClean="0">
                <a:ea typeface="宋体" pitchFamily="2" charset="-122"/>
              </a:rPr>
              <a:t>                            </a:t>
            </a:r>
            <a:r>
              <a:rPr lang="en-US" altLang="zh-CN" sz="1200" i="1" smtClean="0">
                <a:ea typeface="宋体" pitchFamily="2" charset="-122"/>
              </a:rPr>
              <a:t>Offices</a:t>
            </a:r>
            <a:r>
              <a:rPr lang="en-US" altLang="zh-CN" sz="1200" smtClean="0">
                <a:ea typeface="宋体" pitchFamily="2" charset="-122"/>
              </a:rPr>
              <a:t/>
            </a:r>
            <a:br>
              <a:rPr lang="en-US" altLang="zh-CN" sz="1200" smtClean="0">
                <a:ea typeface="宋体" pitchFamily="2" charset="-122"/>
              </a:rPr>
            </a:br>
            <a:r>
              <a:rPr lang="en-US" altLang="zh-CN" sz="1200" smtClean="0">
                <a:ea typeface="宋体" pitchFamily="2" charset="-122"/>
              </a:rPr>
              <a:t>                            1059 </a:t>
            </a:r>
            <a:r>
              <a:rPr lang="zh-CN" altLang="en-US" sz="1200" smtClean="0">
                <a:ea typeface="宋体" pitchFamily="2" charset="-122"/>
              </a:rPr>
              <a:t>度支勾院 </a:t>
            </a:r>
            <a:r>
              <a:rPr lang="en-US" altLang="zh-CN" sz="1200" smtClean="0">
                <a:ea typeface="宋体" pitchFamily="2" charset="-122"/>
              </a:rPr>
              <a:t>Budget Auditor</a:t>
            </a:r>
            <a:br>
              <a:rPr lang="en-US" altLang="zh-CN" sz="1200" smtClean="0">
                <a:ea typeface="宋体" pitchFamily="2" charset="-122"/>
              </a:rPr>
            </a:br>
            <a:r>
              <a:rPr lang="en-US" altLang="zh-TW" sz="1200" smtClean="0">
                <a:ea typeface="PMingLiU" pitchFamily="18" charset="-120"/>
              </a:rPr>
              <a:t> </a:t>
            </a:r>
            <a:r>
              <a:rPr lang="en-US" altLang="zh-CN" sz="1200" smtClean="0">
                <a:ea typeface="宋体" pitchFamily="2" charset="-122"/>
              </a:rPr>
              <a:t>                           1085 </a:t>
            </a:r>
            <a:r>
              <a:rPr lang="zh-CN" altLang="en-US" sz="1200" smtClean="0">
                <a:ea typeface="宋体" pitchFamily="2" charset="-122"/>
              </a:rPr>
              <a:t>門下侍郎 </a:t>
            </a:r>
            <a:br>
              <a:rPr lang="zh-CN" altLang="en-US" sz="1200" smtClean="0">
                <a:ea typeface="宋体" pitchFamily="2" charset="-122"/>
              </a:rPr>
            </a:br>
            <a:r>
              <a:rPr lang="zh-CN" altLang="en-US" sz="1200" smtClean="0">
                <a:ea typeface="宋体" pitchFamily="2" charset="-122"/>
              </a:rPr>
              <a:t> </a:t>
            </a:r>
            <a:r>
              <a:rPr lang="zh-CN" altLang="zh-TW" sz="1200" smtClean="0">
                <a:ea typeface="宋体" pitchFamily="2" charset="-122"/>
              </a:rPr>
              <a:t> </a:t>
            </a:r>
            <a:r>
              <a:rPr lang="zh-CN" altLang="en-US" sz="1200" smtClean="0">
                <a:ea typeface="宋体" pitchFamily="2" charset="-122"/>
              </a:rPr>
              <a:t>                                   </a:t>
            </a:r>
            <a:r>
              <a:rPr lang="en-US" altLang="zh-CN" sz="1200" smtClean="0">
                <a:ea typeface="宋体" pitchFamily="2" charset="-122"/>
              </a:rPr>
              <a:t>Executive of the Chancellery</a:t>
            </a:r>
            <a:br>
              <a:rPr lang="en-US" altLang="zh-CN" sz="1200" smtClean="0">
                <a:ea typeface="宋体" pitchFamily="2" charset="-122"/>
              </a:rPr>
            </a:br>
            <a:r>
              <a:rPr lang="en-US" altLang="zh-CN" sz="1200" smtClean="0">
                <a:ea typeface="宋体" pitchFamily="2" charset="-122"/>
              </a:rPr>
              <a:t>                            1086 </a:t>
            </a:r>
            <a:r>
              <a:rPr lang="zh-CN" altLang="en-US" sz="1200" smtClean="0">
                <a:ea typeface="宋体" pitchFamily="2" charset="-122"/>
              </a:rPr>
              <a:t>左僕射兼門下侍郎 </a:t>
            </a:r>
            <a:br>
              <a:rPr lang="zh-CN" altLang="en-US" sz="1200" smtClean="0">
                <a:ea typeface="宋体" pitchFamily="2" charset="-122"/>
              </a:rPr>
            </a:br>
            <a:r>
              <a:rPr lang="zh-CN" altLang="en-US" sz="1200" smtClean="0">
                <a:ea typeface="宋体" pitchFamily="2" charset="-122"/>
              </a:rPr>
              <a:t>                                     </a:t>
            </a:r>
            <a:r>
              <a:rPr lang="en-US" altLang="zh-CN" sz="1200" smtClean="0">
                <a:ea typeface="宋体" pitchFamily="2" charset="-122"/>
              </a:rPr>
              <a:t>Left Executive, Dept of Ministries</a:t>
            </a:r>
            <a:br>
              <a:rPr lang="en-US" altLang="zh-CN" sz="1200" smtClean="0">
                <a:ea typeface="宋体" pitchFamily="2" charset="-122"/>
              </a:rPr>
            </a:br>
            <a:r>
              <a:rPr lang="en-US" altLang="zh-CN" sz="1000" smtClean="0">
                <a:ea typeface="宋体" pitchFamily="2" charset="-122"/>
              </a:rPr>
              <a:t/>
            </a:r>
            <a:br>
              <a:rPr lang="en-US" altLang="zh-CN" sz="1000" smtClean="0">
                <a:ea typeface="宋体" pitchFamily="2" charset="-122"/>
              </a:rPr>
            </a:br>
            <a:endParaRPr lang="en-US" altLang="zh-CN" sz="1000" smtClean="0">
              <a:ea typeface="宋体" pitchFamily="2" charset="-122"/>
            </a:endParaRPr>
          </a:p>
        </p:txBody>
      </p:sp>
      <p:sp>
        <p:nvSpPr>
          <p:cNvPr id="52228" name="Line 8"/>
          <p:cNvSpPr>
            <a:spLocks noChangeShapeType="1"/>
          </p:cNvSpPr>
          <p:nvPr/>
        </p:nvSpPr>
        <p:spPr bwMode="auto">
          <a:xfrm>
            <a:off x="5715000" y="361950"/>
            <a:ext cx="0" cy="32766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2229" name="Line 9"/>
          <p:cNvSpPr>
            <a:spLocks noChangeShapeType="1"/>
          </p:cNvSpPr>
          <p:nvPr/>
        </p:nvSpPr>
        <p:spPr bwMode="auto">
          <a:xfrm>
            <a:off x="5715000" y="3638550"/>
            <a:ext cx="1143000" cy="12192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2230" name="Line 10"/>
          <p:cNvSpPr>
            <a:spLocks noChangeShapeType="1"/>
          </p:cNvSpPr>
          <p:nvPr/>
        </p:nvSpPr>
        <p:spPr bwMode="auto">
          <a:xfrm flipV="1">
            <a:off x="2286000" y="3638550"/>
            <a:ext cx="3429000" cy="762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2231" name="Text Box 11"/>
          <p:cNvSpPr txBox="1">
            <a:spLocks noChangeArrowheads="1"/>
          </p:cNvSpPr>
          <p:nvPr/>
        </p:nvSpPr>
        <p:spPr bwMode="auto">
          <a:xfrm>
            <a:off x="2667000" y="5086350"/>
            <a:ext cx="487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endParaRPr lang="zh-CN" altLang="en-US" sz="1800" b="0">
              <a:ea typeface="TSC UMing S TT" pitchFamily="49" charset="-120"/>
            </a:endParaRPr>
          </a:p>
        </p:txBody>
      </p:sp>
      <p:sp>
        <p:nvSpPr>
          <p:cNvPr id="52232" name="Text Box 12"/>
          <p:cNvSpPr txBox="1">
            <a:spLocks noChangeArrowheads="1"/>
          </p:cNvSpPr>
          <p:nvPr/>
        </p:nvSpPr>
        <p:spPr bwMode="auto">
          <a:xfrm rot="2838617">
            <a:off x="4926013" y="2220913"/>
            <a:ext cx="40401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1200">
                <a:solidFill>
                  <a:schemeClr val="bg2"/>
                </a:solidFill>
                <a:ea typeface="宋体" pitchFamily="2" charset="-122"/>
              </a:rPr>
              <a:t>Places</a:t>
            </a:r>
            <a:br>
              <a:rPr lang="en-US" altLang="zh-CN" sz="1200">
                <a:solidFill>
                  <a:schemeClr val="bg2"/>
                </a:solidFill>
                <a:ea typeface="宋体" pitchFamily="2" charset="-122"/>
              </a:rPr>
            </a:br>
            <a:r>
              <a:rPr lang="en-US" altLang="zh-CN" sz="1200" b="0">
                <a:solidFill>
                  <a:schemeClr val="bg2"/>
                </a:solidFill>
                <a:ea typeface="宋体" pitchFamily="2" charset="-122"/>
              </a:rPr>
              <a:t>    Basic Affiliation</a:t>
            </a:r>
            <a:br>
              <a:rPr lang="en-US" altLang="zh-CN" sz="1200" b="0">
                <a:solidFill>
                  <a:schemeClr val="bg2"/>
                </a:solidFill>
                <a:ea typeface="宋体" pitchFamily="2" charset="-122"/>
              </a:rPr>
            </a:br>
            <a:r>
              <a:rPr lang="en-US" altLang="zh-CN" sz="1200" b="0">
                <a:solidFill>
                  <a:schemeClr val="bg2"/>
                </a:solidFill>
                <a:ea typeface="宋体" pitchFamily="2" charset="-122"/>
              </a:rPr>
              <a:t>      Yongxing </a:t>
            </a:r>
            <a:r>
              <a:rPr lang="zh-CN" altLang="en-US" sz="1200" b="0">
                <a:solidFill>
                  <a:schemeClr val="bg2"/>
                </a:solidFill>
                <a:ea typeface="宋体" pitchFamily="2" charset="-122"/>
              </a:rPr>
              <a:t>永興</a:t>
            </a:r>
            <a:r>
              <a:rPr lang="en-US" altLang="zh-CN" sz="1200" b="0">
                <a:solidFill>
                  <a:schemeClr val="bg2"/>
                </a:solidFill>
                <a:ea typeface="宋体" pitchFamily="2" charset="-122"/>
              </a:rPr>
              <a:t>, </a:t>
            </a:r>
            <a:br>
              <a:rPr lang="en-US" altLang="zh-CN" sz="1200" b="0">
                <a:solidFill>
                  <a:schemeClr val="bg2"/>
                </a:solidFill>
                <a:ea typeface="宋体" pitchFamily="2" charset="-122"/>
              </a:rPr>
            </a:br>
            <a:r>
              <a:rPr lang="en-US" altLang="zh-CN" sz="1200" b="0">
                <a:solidFill>
                  <a:schemeClr val="bg2"/>
                </a:solidFill>
                <a:ea typeface="宋体" pitchFamily="2" charset="-122"/>
              </a:rPr>
              <a:t>           Shan </a:t>
            </a:r>
            <a:r>
              <a:rPr lang="zh-CN" altLang="en-US" sz="1200" b="0">
                <a:solidFill>
                  <a:schemeClr val="bg2"/>
                </a:solidFill>
                <a:ea typeface="宋体" pitchFamily="2" charset="-122"/>
              </a:rPr>
              <a:t>陝</a:t>
            </a:r>
            <a:r>
              <a:rPr lang="en-US" altLang="zh-CN" sz="1200" b="0">
                <a:solidFill>
                  <a:schemeClr val="bg2"/>
                </a:solidFill>
                <a:ea typeface="宋体" pitchFamily="2" charset="-122"/>
              </a:rPr>
              <a:t>,</a:t>
            </a:r>
            <a:br>
              <a:rPr lang="en-US" altLang="zh-CN" sz="1200" b="0">
                <a:solidFill>
                  <a:schemeClr val="bg2"/>
                </a:solidFill>
                <a:ea typeface="宋体" pitchFamily="2" charset="-122"/>
              </a:rPr>
            </a:br>
            <a:r>
              <a:rPr lang="en-US" altLang="zh-CN" sz="1200" b="0">
                <a:solidFill>
                  <a:schemeClr val="bg2"/>
                </a:solidFill>
                <a:ea typeface="宋体" pitchFamily="2" charset="-122"/>
              </a:rPr>
              <a:t>                Xia Xian </a:t>
            </a:r>
            <a:r>
              <a:rPr lang="zh-CN" altLang="en-US" sz="1200" b="0">
                <a:solidFill>
                  <a:schemeClr val="bg2"/>
                </a:solidFill>
                <a:ea typeface="宋体" pitchFamily="2" charset="-122"/>
              </a:rPr>
              <a:t>夏縣 </a:t>
            </a:r>
            <a:r>
              <a:rPr lang="en-US" altLang="zh-CN" sz="1200" b="0">
                <a:solidFill>
                  <a:schemeClr val="bg2"/>
                </a:solidFill>
                <a:ea typeface="宋体" pitchFamily="2" charset="-122"/>
              </a:rPr>
              <a:t>0-0</a:t>
            </a:r>
            <a:endParaRPr lang="en-US" altLang="zh-CN" sz="1200" b="0">
              <a:solidFill>
                <a:schemeClr val="bg2"/>
              </a:solidFill>
              <a:ea typeface="TSC UMing S TT" pitchFamily="49" charset="-120"/>
            </a:endParaRPr>
          </a:p>
        </p:txBody>
      </p:sp>
      <p:sp>
        <p:nvSpPr>
          <p:cNvPr id="52233" name="Text Box 13"/>
          <p:cNvSpPr txBox="1">
            <a:spLocks noChangeArrowheads="1"/>
          </p:cNvSpPr>
          <p:nvPr/>
        </p:nvSpPr>
        <p:spPr bwMode="auto">
          <a:xfrm>
            <a:off x="2667000" y="3670300"/>
            <a:ext cx="4191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1200" b="0" i="1">
                <a:solidFill>
                  <a:schemeClr val="bg2"/>
                </a:solidFill>
                <a:ea typeface="宋体" pitchFamily="2" charset="-122"/>
              </a:rPr>
              <a:t>Alternate Names</a:t>
            </a:r>
            <a:r>
              <a:rPr lang="en-US" altLang="zh-CN" sz="1200" b="0">
                <a:solidFill>
                  <a:schemeClr val="bg2"/>
                </a:solidFill>
                <a:ea typeface="宋体" pitchFamily="2" charset="-122"/>
              </a:rPr>
              <a:t/>
            </a:r>
            <a:br>
              <a:rPr lang="en-US" altLang="zh-CN" sz="1200" b="0">
                <a:solidFill>
                  <a:schemeClr val="bg2"/>
                </a:solidFill>
                <a:ea typeface="宋体" pitchFamily="2" charset="-122"/>
              </a:rPr>
            </a:br>
            <a:r>
              <a:rPr lang="en-US" altLang="zh-CN" sz="1200" b="0">
                <a:solidFill>
                  <a:schemeClr val="bg2"/>
                </a:solidFill>
                <a:ea typeface="宋体" pitchFamily="2" charset="-122"/>
              </a:rPr>
              <a:t>     Junshi </a:t>
            </a:r>
            <a:r>
              <a:rPr lang="zh-CN" altLang="en-US" sz="1200" b="0">
                <a:solidFill>
                  <a:schemeClr val="bg2"/>
                </a:solidFill>
                <a:ea typeface="宋体" pitchFamily="2" charset="-122"/>
              </a:rPr>
              <a:t>君實 </a:t>
            </a:r>
            <a:r>
              <a:rPr lang="en-US" altLang="zh-CN" sz="1200" b="0">
                <a:solidFill>
                  <a:schemeClr val="bg2"/>
                </a:solidFill>
                <a:ea typeface="宋体" pitchFamily="2" charset="-122"/>
              </a:rPr>
              <a:t>Capping Name </a:t>
            </a:r>
            <a:br>
              <a:rPr lang="en-US" altLang="zh-CN" sz="1200" b="0">
                <a:solidFill>
                  <a:schemeClr val="bg2"/>
                </a:solidFill>
                <a:ea typeface="宋体" pitchFamily="2" charset="-122"/>
              </a:rPr>
            </a:br>
            <a:r>
              <a:rPr lang="en-US" altLang="zh-CN" sz="1200" b="0">
                <a:solidFill>
                  <a:schemeClr val="bg2"/>
                </a:solidFill>
                <a:ea typeface="宋体" pitchFamily="2" charset="-122"/>
              </a:rPr>
              <a:t>          Wenzheng Gong </a:t>
            </a:r>
            <a:r>
              <a:rPr lang="zh-CN" altLang="en-US" sz="1200" b="0">
                <a:solidFill>
                  <a:schemeClr val="bg2"/>
                </a:solidFill>
                <a:ea typeface="宋体" pitchFamily="2" charset="-122"/>
              </a:rPr>
              <a:t>文正公 </a:t>
            </a:r>
            <a:r>
              <a:rPr lang="en-US" altLang="zh-CN" sz="1200" b="0">
                <a:solidFill>
                  <a:schemeClr val="bg2"/>
                </a:solidFill>
                <a:ea typeface="宋体" pitchFamily="2" charset="-122"/>
              </a:rPr>
              <a:t>Posthumous Name </a:t>
            </a:r>
            <a:br>
              <a:rPr lang="en-US" altLang="zh-CN" sz="1200" b="0">
                <a:solidFill>
                  <a:schemeClr val="bg2"/>
                </a:solidFill>
                <a:ea typeface="宋体" pitchFamily="2" charset="-122"/>
              </a:rPr>
            </a:br>
            <a:r>
              <a:rPr lang="en-US" altLang="zh-CN" sz="1200" b="0">
                <a:solidFill>
                  <a:schemeClr val="bg2"/>
                </a:solidFill>
                <a:ea typeface="宋体" pitchFamily="2" charset="-122"/>
              </a:rPr>
              <a:t>               Sushui Xiansheng </a:t>
            </a:r>
            <a:r>
              <a:rPr lang="zh-CN" altLang="en-US" sz="1200" b="0">
                <a:solidFill>
                  <a:schemeClr val="bg2"/>
                </a:solidFill>
                <a:ea typeface="宋体" pitchFamily="2" charset="-122"/>
              </a:rPr>
              <a:t>涑水先生 </a:t>
            </a:r>
            <a:r>
              <a:rPr lang="en-US" altLang="zh-CN" sz="1200" b="0">
                <a:solidFill>
                  <a:schemeClr val="bg2"/>
                </a:solidFill>
                <a:ea typeface="宋体" pitchFamily="2" charset="-122"/>
              </a:rPr>
              <a:t>Other </a:t>
            </a:r>
            <a:br>
              <a:rPr lang="en-US" altLang="zh-CN" sz="1200" b="0">
                <a:solidFill>
                  <a:schemeClr val="bg2"/>
                </a:solidFill>
                <a:ea typeface="宋体" pitchFamily="2" charset="-122"/>
              </a:rPr>
            </a:br>
            <a:r>
              <a:rPr lang="en-US" altLang="zh-CN" sz="1200" b="0">
                <a:solidFill>
                  <a:schemeClr val="bg2"/>
                </a:solidFill>
                <a:ea typeface="宋体" pitchFamily="2" charset="-122"/>
              </a:rPr>
              <a:t>                  Yufu </a:t>
            </a:r>
            <a:r>
              <a:rPr lang="zh-CN" altLang="en-US" sz="1200" b="0">
                <a:solidFill>
                  <a:schemeClr val="bg2"/>
                </a:solidFill>
                <a:ea typeface="宋体" pitchFamily="2" charset="-122"/>
              </a:rPr>
              <a:t>迂夫 </a:t>
            </a:r>
            <a:r>
              <a:rPr lang="en-US" altLang="zh-CN" sz="1200" b="0">
                <a:solidFill>
                  <a:schemeClr val="bg2"/>
                </a:solidFill>
                <a:ea typeface="宋体" pitchFamily="2" charset="-122"/>
              </a:rPr>
              <a:t>Style Name </a:t>
            </a:r>
            <a:br>
              <a:rPr lang="en-US" altLang="zh-CN" sz="1200" b="0">
                <a:solidFill>
                  <a:schemeClr val="bg2"/>
                </a:solidFill>
                <a:ea typeface="宋体" pitchFamily="2" charset="-122"/>
              </a:rPr>
            </a:br>
            <a:r>
              <a:rPr lang="en-US" altLang="zh-CN" sz="1200" b="0">
                <a:solidFill>
                  <a:schemeClr val="bg2"/>
                </a:solidFill>
                <a:ea typeface="宋体" pitchFamily="2" charset="-122"/>
              </a:rPr>
              <a:t>                        Yusou </a:t>
            </a:r>
            <a:r>
              <a:rPr lang="zh-CN" altLang="en-US" sz="1200" b="0">
                <a:solidFill>
                  <a:schemeClr val="bg2"/>
                </a:solidFill>
                <a:ea typeface="宋体" pitchFamily="2" charset="-122"/>
              </a:rPr>
              <a:t>迂叟 </a:t>
            </a:r>
            <a:r>
              <a:rPr lang="en-US" altLang="zh-CN" sz="1200" b="0">
                <a:solidFill>
                  <a:schemeClr val="bg2"/>
                </a:solidFill>
                <a:ea typeface="宋体" pitchFamily="2" charset="-122"/>
              </a:rPr>
              <a:t>Style Name</a:t>
            </a:r>
            <a:endParaRPr lang="en-US" altLang="zh-CN" sz="1200" b="0">
              <a:solidFill>
                <a:schemeClr val="bg2"/>
              </a:solidFill>
              <a:ea typeface="TSC UMing S TT" pitchFamily="49" charset="-120"/>
            </a:endParaRPr>
          </a:p>
        </p:txBody>
      </p:sp>
      <p:sp>
        <p:nvSpPr>
          <p:cNvPr id="52234" name="Text Box 14"/>
          <p:cNvSpPr txBox="1">
            <a:spLocks noChangeArrowheads="1"/>
          </p:cNvSpPr>
          <p:nvPr/>
        </p:nvSpPr>
        <p:spPr bwMode="auto">
          <a:xfrm rot="2654137">
            <a:off x="2235200" y="1976438"/>
            <a:ext cx="14160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1200" b="0" i="1">
                <a:ea typeface="宋体" pitchFamily="2" charset="-122"/>
              </a:rPr>
              <a:t>Entry</a:t>
            </a:r>
            <a:r>
              <a:rPr lang="en-US" altLang="zh-TW" sz="1200" b="0" i="1">
                <a:ea typeface="PMingLiU" pitchFamily="18" charset="-120"/>
              </a:rPr>
              <a:t> </a:t>
            </a:r>
            <a:r>
              <a:rPr lang="zh-TW" altLang="en-US" sz="1200" b="0">
                <a:ea typeface="PMingLiU" pitchFamily="18" charset="-120"/>
              </a:rPr>
              <a:t>入法</a:t>
            </a:r>
            <a:r>
              <a:rPr lang="en-US" altLang="zh-CN" sz="1200" b="0">
                <a:ea typeface="宋体" pitchFamily="2" charset="-122"/>
              </a:rPr>
              <a:t>:</a:t>
            </a:r>
            <a:br>
              <a:rPr lang="en-US" altLang="zh-CN" sz="1200" b="0">
                <a:ea typeface="宋体" pitchFamily="2" charset="-122"/>
              </a:rPr>
            </a:br>
            <a:r>
              <a:rPr lang="en-US" altLang="zh-CN" sz="1200" b="0">
                <a:ea typeface="宋体" pitchFamily="2" charset="-122"/>
              </a:rPr>
              <a:t>    </a:t>
            </a:r>
            <a:r>
              <a:rPr lang="zh-TW" altLang="en-US" sz="1200" b="0">
                <a:ea typeface="PMingLiU" pitchFamily="18" charset="-120"/>
              </a:rPr>
              <a:t>蔭</a:t>
            </a:r>
            <a:r>
              <a:rPr lang="en-US" altLang="zh-CN" sz="1200" b="0">
                <a:ea typeface="宋体" pitchFamily="2" charset="-122"/>
              </a:rPr>
              <a:t>yin </a:t>
            </a:r>
            <a:br>
              <a:rPr lang="en-US" altLang="zh-CN" sz="1200" b="0">
                <a:ea typeface="宋体" pitchFamily="2" charset="-122"/>
              </a:rPr>
            </a:br>
            <a:r>
              <a:rPr lang="en-US" altLang="zh-CN" sz="1200" b="0">
                <a:ea typeface="宋体" pitchFamily="2" charset="-122"/>
              </a:rPr>
              <a:t>       </a:t>
            </a:r>
            <a:r>
              <a:rPr lang="zh-TW" altLang="en-US" sz="1200" b="0">
                <a:ea typeface="PMingLiU" pitchFamily="18" charset="-120"/>
              </a:rPr>
              <a:t>進士</a:t>
            </a:r>
            <a:r>
              <a:rPr lang="zh-CN" altLang="en-US" sz="1200" b="0">
                <a:ea typeface="宋体" pitchFamily="2" charset="-122"/>
              </a:rPr>
              <a:t> </a:t>
            </a:r>
            <a:r>
              <a:rPr lang="en-US" altLang="zh-CN" sz="1200" b="0">
                <a:ea typeface="宋体" pitchFamily="2" charset="-122"/>
              </a:rPr>
              <a:t>jinshi</a:t>
            </a:r>
            <a:endParaRPr lang="en-US" altLang="zh-CN" sz="1200" b="0">
              <a:ea typeface="TSC UMing S TT" pitchFamily="49" charset="-120"/>
            </a:endParaRPr>
          </a:p>
        </p:txBody>
      </p:sp>
      <p:sp>
        <p:nvSpPr>
          <p:cNvPr id="52235" name="Text Box 15"/>
          <p:cNvSpPr txBox="1">
            <a:spLocks noChangeArrowheads="1"/>
          </p:cNvSpPr>
          <p:nvPr/>
        </p:nvSpPr>
        <p:spPr bwMode="auto">
          <a:xfrm>
            <a:off x="3048000" y="1200150"/>
            <a:ext cx="20574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1200" b="0" i="1">
                <a:solidFill>
                  <a:schemeClr val="bg2"/>
                </a:solidFill>
                <a:ea typeface="宋体" pitchFamily="2" charset="-122"/>
              </a:rPr>
              <a:t>Employment</a:t>
            </a:r>
            <a:r>
              <a:rPr lang="en-US" altLang="zh-CN" sz="1200" b="0">
                <a:solidFill>
                  <a:schemeClr val="bg2"/>
                </a:solidFill>
                <a:ea typeface="宋体" pitchFamily="2" charset="-122"/>
              </a:rPr>
              <a:t/>
            </a:r>
            <a:br>
              <a:rPr lang="en-US" altLang="zh-CN" sz="1200" b="0">
                <a:solidFill>
                  <a:schemeClr val="bg2"/>
                </a:solidFill>
                <a:ea typeface="宋体" pitchFamily="2" charset="-122"/>
              </a:rPr>
            </a:br>
            <a:r>
              <a:rPr lang="en-US" altLang="zh-CN" sz="1200" b="0">
                <a:solidFill>
                  <a:schemeClr val="bg2"/>
                </a:solidFill>
                <a:ea typeface="宋体" pitchFamily="2" charset="-122"/>
              </a:rPr>
              <a:t>   1 office: finance </a:t>
            </a:r>
            <a:br>
              <a:rPr lang="en-US" altLang="zh-CN" sz="1200" b="0">
                <a:solidFill>
                  <a:schemeClr val="bg2"/>
                </a:solidFill>
                <a:ea typeface="宋体" pitchFamily="2" charset="-122"/>
              </a:rPr>
            </a:br>
            <a:r>
              <a:rPr lang="en-US" altLang="zh-CN" sz="1200" b="0">
                <a:solidFill>
                  <a:schemeClr val="bg2"/>
                </a:solidFill>
                <a:ea typeface="宋体" pitchFamily="2" charset="-122"/>
              </a:rPr>
              <a:t>   2 office: state council</a:t>
            </a:r>
            <a:endParaRPr lang="en-US" altLang="zh-CN" sz="1200" b="0">
              <a:solidFill>
                <a:schemeClr val="bg2"/>
              </a:solidFill>
              <a:ea typeface="TSC UMing S TT" pitchFamily="49" charset="-120"/>
            </a:endParaRPr>
          </a:p>
        </p:txBody>
      </p:sp>
      <p:sp>
        <p:nvSpPr>
          <p:cNvPr id="52236" name="Text Box 16"/>
          <p:cNvSpPr txBox="1">
            <a:spLocks noChangeArrowheads="1"/>
          </p:cNvSpPr>
          <p:nvPr/>
        </p:nvSpPr>
        <p:spPr bwMode="auto">
          <a:xfrm>
            <a:off x="903288" y="5057775"/>
            <a:ext cx="782796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TW" sz="2800" b="0">
                <a:ea typeface="PMingLiU" pitchFamily="18" charset="-120"/>
              </a:rPr>
              <a:t>Data on people in a relational database is in the interaction between entities (person, place, etc.)</a:t>
            </a:r>
            <a:r>
              <a:rPr lang="zh-CN" altLang="en-US" sz="2800">
                <a:ea typeface="PMingLiU" pitchFamily="18" charset="-120"/>
              </a:rPr>
              <a:t>在關係型數據庫中，人物的數據資料存在於各種實體（人物、地址等）的互動之中。</a:t>
            </a:r>
            <a:endParaRPr lang="zh-TW" altLang="en-US" sz="2800">
              <a:ea typeface="PMingLiU" pitchFamily="18" charset="-12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Line 13"/>
          <p:cNvSpPr>
            <a:spLocks noChangeShapeType="1"/>
          </p:cNvSpPr>
          <p:nvPr/>
        </p:nvSpPr>
        <p:spPr bwMode="auto">
          <a:xfrm rot="16200000" flipV="1">
            <a:off x="5210175" y="3181350"/>
            <a:ext cx="247650" cy="24765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1" name="AutoShape 4"/>
          <p:cNvSpPr>
            <a:spLocks noChangeArrowheads="1"/>
          </p:cNvSpPr>
          <p:nvPr/>
        </p:nvSpPr>
        <p:spPr bwMode="auto">
          <a:xfrm rot="-5400000">
            <a:off x="5362575" y="3390900"/>
            <a:ext cx="762000" cy="838200"/>
          </a:xfrm>
          <a:prstGeom prst="cube">
            <a:avLst>
              <a:gd name="adj" fmla="val 25000"/>
            </a:avLst>
          </a:prstGeom>
          <a:solidFill>
            <a:schemeClr val="hlink"/>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2" name="AutoShape 5"/>
          <p:cNvSpPr>
            <a:spLocks noChangeArrowheads="1"/>
          </p:cNvSpPr>
          <p:nvPr/>
        </p:nvSpPr>
        <p:spPr bwMode="auto">
          <a:xfrm rot="-5400000">
            <a:off x="5553075" y="3590925"/>
            <a:ext cx="762000" cy="838200"/>
          </a:xfrm>
          <a:prstGeom prst="cube">
            <a:avLst>
              <a:gd name="adj" fmla="val 25000"/>
            </a:avLst>
          </a:prstGeom>
          <a:solidFill>
            <a:srgbClr val="FF9933"/>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3" name="AutoShape 6"/>
          <p:cNvSpPr>
            <a:spLocks noChangeArrowheads="1"/>
          </p:cNvSpPr>
          <p:nvPr/>
        </p:nvSpPr>
        <p:spPr bwMode="auto">
          <a:xfrm rot="-5400000">
            <a:off x="5753100" y="3790950"/>
            <a:ext cx="762000" cy="838200"/>
          </a:xfrm>
          <a:prstGeom prst="cube">
            <a:avLst>
              <a:gd name="adj" fmla="val 25000"/>
            </a:avLst>
          </a:prstGeom>
          <a:solidFill>
            <a:srgbClr val="A9F7A7"/>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4" name="AutoShape 7"/>
          <p:cNvSpPr>
            <a:spLocks noChangeArrowheads="1"/>
          </p:cNvSpPr>
          <p:nvPr/>
        </p:nvSpPr>
        <p:spPr bwMode="auto">
          <a:xfrm rot="-5400000">
            <a:off x="5953125" y="3990975"/>
            <a:ext cx="762000" cy="838200"/>
          </a:xfrm>
          <a:prstGeom prst="cube">
            <a:avLst>
              <a:gd name="adj" fmla="val 25000"/>
            </a:avLst>
          </a:prstGeom>
          <a:solidFill>
            <a:srgbClr val="A6B0F8"/>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5" name="AutoShape 8"/>
          <p:cNvSpPr>
            <a:spLocks noChangeArrowheads="1"/>
          </p:cNvSpPr>
          <p:nvPr/>
        </p:nvSpPr>
        <p:spPr bwMode="auto">
          <a:xfrm rot="-5400000">
            <a:off x="6153150" y="4191000"/>
            <a:ext cx="762000" cy="838200"/>
          </a:xfrm>
          <a:prstGeom prst="cube">
            <a:avLst>
              <a:gd name="adj" fmla="val 25000"/>
            </a:avLst>
          </a:prstGeom>
          <a:solidFill>
            <a:srgbClr val="E9EFAF"/>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6" name="AutoShape 9"/>
          <p:cNvSpPr>
            <a:spLocks noChangeArrowheads="1"/>
          </p:cNvSpPr>
          <p:nvPr/>
        </p:nvSpPr>
        <p:spPr bwMode="auto">
          <a:xfrm rot="-5400000">
            <a:off x="6343650" y="4381500"/>
            <a:ext cx="762000" cy="838200"/>
          </a:xfrm>
          <a:prstGeom prst="cube">
            <a:avLst>
              <a:gd name="adj" fmla="val 25000"/>
            </a:avLst>
          </a:prstGeom>
          <a:solidFill>
            <a:srgbClr val="E9B5E5"/>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7" name="AutoShape 10"/>
          <p:cNvSpPr>
            <a:spLocks noChangeArrowheads="1"/>
          </p:cNvSpPr>
          <p:nvPr/>
        </p:nvSpPr>
        <p:spPr bwMode="auto">
          <a:xfrm rot="-5400000">
            <a:off x="6534150" y="4581525"/>
            <a:ext cx="762000" cy="838200"/>
          </a:xfrm>
          <a:prstGeom prst="cube">
            <a:avLst>
              <a:gd name="adj" fmla="val 25000"/>
            </a:avLst>
          </a:prstGeom>
          <a:solidFill>
            <a:srgbClr val="FCAFA2"/>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8" name="AutoShape 11"/>
          <p:cNvSpPr>
            <a:spLocks noChangeArrowheads="1"/>
          </p:cNvSpPr>
          <p:nvPr/>
        </p:nvSpPr>
        <p:spPr bwMode="auto">
          <a:xfrm rot="-5400000">
            <a:off x="6724650" y="4772025"/>
            <a:ext cx="762000" cy="838200"/>
          </a:xfrm>
          <a:prstGeom prst="cube">
            <a:avLst>
              <a:gd name="adj" fmla="val 25000"/>
            </a:avLst>
          </a:prstGeom>
          <a:solidFill>
            <a:schemeClr val="accent1"/>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59" name="Line 12"/>
          <p:cNvSpPr>
            <a:spLocks noChangeShapeType="1"/>
          </p:cNvSpPr>
          <p:nvPr/>
        </p:nvSpPr>
        <p:spPr bwMode="auto">
          <a:xfrm rot="16200000" flipH="1">
            <a:off x="7200900" y="5334000"/>
            <a:ext cx="476250" cy="43815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60" name="Text Box 14"/>
          <p:cNvSpPr txBox="1">
            <a:spLocks noChangeArrowheads="1"/>
          </p:cNvSpPr>
          <p:nvPr/>
        </p:nvSpPr>
        <p:spPr bwMode="auto">
          <a:xfrm>
            <a:off x="1571625" y="5821363"/>
            <a:ext cx="63309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spcBef>
                <a:spcPct val="50000"/>
              </a:spcBef>
            </a:pPr>
            <a:r>
              <a:rPr lang="en-US" altLang="zh-TW" b="0">
                <a:latin typeface="Arial Unicode MS" pitchFamily="34" charset="-128"/>
                <a:ea typeface="Arial Unicode MS" pitchFamily="34" charset="-128"/>
                <a:cs typeface="Arial Unicode MS" pitchFamily="34" charset="-128"/>
              </a:rPr>
              <a:t>Looking at data on office holding</a:t>
            </a:r>
            <a:r>
              <a:rPr lang="zh-CN" altLang="en-US" b="0">
                <a:latin typeface="PMingLiU" pitchFamily="18" charset="-120"/>
                <a:ea typeface="PMingLiU" pitchFamily="18" charset="-120"/>
                <a:cs typeface="Arial Unicode MS" pitchFamily="34" charset="-128"/>
              </a:rPr>
              <a:t>查看有關任官情況的數據</a:t>
            </a:r>
          </a:p>
        </p:txBody>
      </p:sp>
      <p:sp>
        <p:nvSpPr>
          <p:cNvPr id="53261" name="AutoShape 15"/>
          <p:cNvSpPr>
            <a:spLocks noChangeArrowheads="1"/>
          </p:cNvSpPr>
          <p:nvPr/>
        </p:nvSpPr>
        <p:spPr bwMode="auto">
          <a:xfrm rot="-5400000">
            <a:off x="1704975" y="3284538"/>
            <a:ext cx="2247900" cy="2286000"/>
          </a:xfrm>
          <a:prstGeom prst="cube">
            <a:avLst>
              <a:gd name="adj" fmla="val 25000"/>
            </a:avLst>
          </a:prstGeom>
          <a:solidFill>
            <a:schemeClr val="accent1">
              <a:alpha val="20000"/>
            </a:schemeClr>
          </a:solidFill>
          <a:ln w="9525">
            <a:solidFill>
              <a:schemeClr val="tx1"/>
            </a:solidFill>
            <a:miter lim="800000"/>
            <a:headEnd/>
            <a:tailEnd/>
          </a:ln>
        </p:spPr>
        <p:txBody>
          <a:bodyPr wrap="none" anchor="ctr"/>
          <a:lstStyle/>
          <a:p>
            <a:endParaRPr lang="zh-CN" altLang="en-US" b="0">
              <a:ea typeface="TSC UMing S TT" pitchFamily="49" charset="-120"/>
            </a:endParaRPr>
          </a:p>
        </p:txBody>
      </p:sp>
      <p:sp>
        <p:nvSpPr>
          <p:cNvPr id="53262" name="Line 16"/>
          <p:cNvSpPr>
            <a:spLocks noChangeShapeType="1"/>
          </p:cNvSpPr>
          <p:nvPr/>
        </p:nvSpPr>
        <p:spPr bwMode="auto">
          <a:xfrm>
            <a:off x="3390900" y="3295650"/>
            <a:ext cx="1588" cy="16383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3263" name="Line 17"/>
          <p:cNvSpPr>
            <a:spLocks noChangeShapeType="1"/>
          </p:cNvSpPr>
          <p:nvPr/>
        </p:nvSpPr>
        <p:spPr bwMode="auto">
          <a:xfrm>
            <a:off x="3390900" y="4924425"/>
            <a:ext cx="571500" cy="6096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3264" name="Line 18"/>
          <p:cNvSpPr>
            <a:spLocks noChangeShapeType="1"/>
          </p:cNvSpPr>
          <p:nvPr/>
        </p:nvSpPr>
        <p:spPr bwMode="auto">
          <a:xfrm flipV="1">
            <a:off x="1685925" y="4933950"/>
            <a:ext cx="1714500" cy="3810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3265" name="Text Box 19"/>
          <p:cNvSpPr txBox="1">
            <a:spLocks noChangeArrowheads="1"/>
          </p:cNvSpPr>
          <p:nvPr/>
        </p:nvSpPr>
        <p:spPr bwMode="auto">
          <a:xfrm rot="2838617">
            <a:off x="1309688" y="4338638"/>
            <a:ext cx="202088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600">
                <a:ea typeface="宋体" pitchFamily="2" charset="-122"/>
              </a:rPr>
              <a:t>Places</a:t>
            </a:r>
            <a:br>
              <a:rPr lang="en-US" altLang="zh-CN" sz="600">
                <a:ea typeface="宋体" pitchFamily="2" charset="-122"/>
              </a:rPr>
            </a:br>
            <a:r>
              <a:rPr lang="en-US" altLang="zh-CN" sz="600" b="0">
                <a:ea typeface="宋体" pitchFamily="2" charset="-122"/>
              </a:rPr>
              <a:t>    Basic Affiliation</a:t>
            </a:r>
            <a:br>
              <a:rPr lang="en-US" altLang="zh-CN" sz="600" b="0">
                <a:ea typeface="宋体" pitchFamily="2" charset="-122"/>
              </a:rPr>
            </a:br>
            <a:r>
              <a:rPr lang="en-US" altLang="zh-CN" sz="600" b="0">
                <a:ea typeface="宋体" pitchFamily="2" charset="-122"/>
              </a:rPr>
              <a:t>      Yongxing </a:t>
            </a:r>
            <a:r>
              <a:rPr lang="zh-CN" altLang="en-US" sz="600" b="0">
                <a:ea typeface="宋体" pitchFamily="2" charset="-122"/>
              </a:rPr>
              <a:t>永興</a:t>
            </a:r>
            <a:r>
              <a:rPr lang="en-US" altLang="zh-CN" sz="600" b="0">
                <a:ea typeface="宋体" pitchFamily="2" charset="-122"/>
              </a:rPr>
              <a:t>, </a:t>
            </a:r>
            <a:br>
              <a:rPr lang="en-US" altLang="zh-CN" sz="600" b="0">
                <a:ea typeface="宋体" pitchFamily="2" charset="-122"/>
              </a:rPr>
            </a:br>
            <a:r>
              <a:rPr lang="en-US" altLang="zh-CN" sz="600" b="0">
                <a:ea typeface="宋体" pitchFamily="2" charset="-122"/>
              </a:rPr>
              <a:t>           Shan </a:t>
            </a:r>
            <a:r>
              <a:rPr lang="zh-CN" altLang="en-US" sz="600" b="0">
                <a:ea typeface="宋体" pitchFamily="2" charset="-122"/>
              </a:rPr>
              <a:t>陝</a:t>
            </a:r>
            <a:r>
              <a:rPr lang="en-US" altLang="zh-CN" sz="600" b="0">
                <a:ea typeface="宋体" pitchFamily="2" charset="-122"/>
              </a:rPr>
              <a:t>,</a:t>
            </a:r>
            <a:br>
              <a:rPr lang="en-US" altLang="zh-CN" sz="600" b="0">
                <a:ea typeface="宋体" pitchFamily="2" charset="-122"/>
              </a:rPr>
            </a:br>
            <a:r>
              <a:rPr lang="en-US" altLang="zh-CN" sz="600" b="0">
                <a:ea typeface="宋体" pitchFamily="2" charset="-122"/>
              </a:rPr>
              <a:t>                Xia Xian </a:t>
            </a:r>
            <a:r>
              <a:rPr lang="zh-CN" altLang="en-US" sz="600" b="0">
                <a:ea typeface="宋体" pitchFamily="2" charset="-122"/>
              </a:rPr>
              <a:t>夏縣 </a:t>
            </a:r>
            <a:r>
              <a:rPr lang="en-US" altLang="zh-CN" sz="600" b="0">
                <a:ea typeface="宋体" pitchFamily="2" charset="-122"/>
              </a:rPr>
              <a:t>0-0</a:t>
            </a:r>
            <a:endParaRPr lang="en-US" altLang="zh-CN" sz="600" b="0">
              <a:ea typeface="TSC UMing S TT" pitchFamily="49" charset="-120"/>
            </a:endParaRPr>
          </a:p>
        </p:txBody>
      </p:sp>
      <p:sp>
        <p:nvSpPr>
          <p:cNvPr id="53266" name="Text Box 20"/>
          <p:cNvSpPr txBox="1">
            <a:spLocks noChangeArrowheads="1"/>
          </p:cNvSpPr>
          <p:nvPr/>
        </p:nvSpPr>
        <p:spPr bwMode="auto">
          <a:xfrm>
            <a:off x="1914525" y="4908550"/>
            <a:ext cx="20955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600" b="0" i="1">
                <a:solidFill>
                  <a:schemeClr val="bg2"/>
                </a:solidFill>
                <a:ea typeface="宋体" pitchFamily="2" charset="-122"/>
              </a:rPr>
              <a:t>Alternate Names</a:t>
            </a:r>
            <a:r>
              <a:rPr lang="en-US" altLang="zh-CN" sz="600" b="0">
                <a:solidFill>
                  <a:schemeClr val="bg2"/>
                </a:solidFill>
                <a:ea typeface="宋体" pitchFamily="2" charset="-122"/>
              </a:rPr>
              <a:t/>
            </a:r>
            <a:br>
              <a:rPr lang="en-US" altLang="zh-CN" sz="600" b="0">
                <a:solidFill>
                  <a:schemeClr val="bg2"/>
                </a:solidFill>
                <a:ea typeface="宋体" pitchFamily="2" charset="-122"/>
              </a:rPr>
            </a:br>
            <a:r>
              <a:rPr lang="en-US" altLang="zh-CN" sz="600" b="0">
                <a:solidFill>
                  <a:schemeClr val="bg2"/>
                </a:solidFill>
                <a:ea typeface="宋体" pitchFamily="2" charset="-122"/>
              </a:rPr>
              <a:t>     Junshi </a:t>
            </a:r>
            <a:r>
              <a:rPr lang="zh-CN" altLang="en-US" sz="600" b="0">
                <a:solidFill>
                  <a:schemeClr val="bg2"/>
                </a:solidFill>
                <a:ea typeface="宋体" pitchFamily="2" charset="-122"/>
              </a:rPr>
              <a:t>君實 </a:t>
            </a:r>
            <a:r>
              <a:rPr lang="en-US" altLang="zh-CN" sz="600" b="0">
                <a:solidFill>
                  <a:schemeClr val="bg2"/>
                </a:solidFill>
                <a:ea typeface="宋体" pitchFamily="2" charset="-122"/>
              </a:rPr>
              <a:t>Capping Name </a:t>
            </a:r>
            <a:br>
              <a:rPr lang="en-US" altLang="zh-CN" sz="600" b="0">
                <a:solidFill>
                  <a:schemeClr val="bg2"/>
                </a:solidFill>
                <a:ea typeface="宋体" pitchFamily="2" charset="-122"/>
              </a:rPr>
            </a:br>
            <a:r>
              <a:rPr lang="en-US" altLang="zh-CN" sz="600" b="0">
                <a:solidFill>
                  <a:schemeClr val="bg2"/>
                </a:solidFill>
                <a:ea typeface="宋体" pitchFamily="2" charset="-122"/>
              </a:rPr>
              <a:t>          Wenzheng Gong </a:t>
            </a:r>
            <a:r>
              <a:rPr lang="zh-CN" altLang="en-US" sz="600" b="0">
                <a:solidFill>
                  <a:schemeClr val="bg2"/>
                </a:solidFill>
                <a:ea typeface="宋体" pitchFamily="2" charset="-122"/>
              </a:rPr>
              <a:t>文正公 </a:t>
            </a:r>
            <a:r>
              <a:rPr lang="en-US" altLang="zh-CN" sz="600" b="0">
                <a:solidFill>
                  <a:schemeClr val="bg2"/>
                </a:solidFill>
                <a:ea typeface="宋体" pitchFamily="2" charset="-122"/>
              </a:rPr>
              <a:t>Posthumous Name </a:t>
            </a:r>
            <a:br>
              <a:rPr lang="en-US" altLang="zh-CN" sz="600" b="0">
                <a:solidFill>
                  <a:schemeClr val="bg2"/>
                </a:solidFill>
                <a:ea typeface="宋体" pitchFamily="2" charset="-122"/>
              </a:rPr>
            </a:br>
            <a:r>
              <a:rPr lang="en-US" altLang="zh-CN" sz="600" b="0">
                <a:solidFill>
                  <a:schemeClr val="bg2"/>
                </a:solidFill>
                <a:ea typeface="宋体" pitchFamily="2" charset="-122"/>
              </a:rPr>
              <a:t>               Sushui Xiansheng </a:t>
            </a:r>
            <a:r>
              <a:rPr lang="zh-CN" altLang="en-US" sz="600" b="0">
                <a:solidFill>
                  <a:schemeClr val="bg2"/>
                </a:solidFill>
                <a:ea typeface="宋体" pitchFamily="2" charset="-122"/>
              </a:rPr>
              <a:t>涑水先生 </a:t>
            </a:r>
            <a:r>
              <a:rPr lang="en-US" altLang="zh-CN" sz="600" b="0">
                <a:solidFill>
                  <a:schemeClr val="bg2"/>
                </a:solidFill>
                <a:ea typeface="宋体" pitchFamily="2" charset="-122"/>
              </a:rPr>
              <a:t>Other </a:t>
            </a:r>
            <a:br>
              <a:rPr lang="en-US" altLang="zh-CN" sz="600" b="0">
                <a:solidFill>
                  <a:schemeClr val="bg2"/>
                </a:solidFill>
                <a:ea typeface="宋体" pitchFamily="2" charset="-122"/>
              </a:rPr>
            </a:br>
            <a:r>
              <a:rPr lang="en-US" altLang="zh-CN" sz="600" b="0">
                <a:solidFill>
                  <a:schemeClr val="bg2"/>
                </a:solidFill>
                <a:ea typeface="宋体" pitchFamily="2" charset="-122"/>
              </a:rPr>
              <a:t>                  Yufu </a:t>
            </a:r>
            <a:r>
              <a:rPr lang="zh-CN" altLang="en-US" sz="600" b="0">
                <a:solidFill>
                  <a:schemeClr val="bg2"/>
                </a:solidFill>
                <a:ea typeface="宋体" pitchFamily="2" charset="-122"/>
              </a:rPr>
              <a:t>迂夫 </a:t>
            </a:r>
            <a:r>
              <a:rPr lang="en-US" altLang="zh-CN" sz="600" b="0">
                <a:solidFill>
                  <a:schemeClr val="bg2"/>
                </a:solidFill>
                <a:ea typeface="宋体" pitchFamily="2" charset="-122"/>
              </a:rPr>
              <a:t>Style Name </a:t>
            </a:r>
            <a:br>
              <a:rPr lang="en-US" altLang="zh-CN" sz="600" b="0">
                <a:solidFill>
                  <a:schemeClr val="bg2"/>
                </a:solidFill>
                <a:ea typeface="宋体" pitchFamily="2" charset="-122"/>
              </a:rPr>
            </a:br>
            <a:r>
              <a:rPr lang="en-US" altLang="zh-CN" sz="600" b="0">
                <a:solidFill>
                  <a:schemeClr val="bg2"/>
                </a:solidFill>
                <a:ea typeface="宋体" pitchFamily="2" charset="-122"/>
              </a:rPr>
              <a:t>                        Yusou </a:t>
            </a:r>
            <a:r>
              <a:rPr lang="zh-CN" altLang="en-US" sz="600" b="0">
                <a:solidFill>
                  <a:schemeClr val="bg2"/>
                </a:solidFill>
                <a:ea typeface="宋体" pitchFamily="2" charset="-122"/>
              </a:rPr>
              <a:t>迂叟 </a:t>
            </a:r>
            <a:r>
              <a:rPr lang="en-US" altLang="zh-CN" sz="600" b="0">
                <a:solidFill>
                  <a:schemeClr val="bg2"/>
                </a:solidFill>
                <a:ea typeface="宋体" pitchFamily="2" charset="-122"/>
              </a:rPr>
              <a:t>Style Name</a:t>
            </a:r>
            <a:endParaRPr lang="en-US" altLang="zh-CN" sz="600" b="0">
              <a:solidFill>
                <a:schemeClr val="bg2"/>
              </a:solidFill>
              <a:ea typeface="TSC UMing S TT" pitchFamily="49" charset="-120"/>
            </a:endParaRPr>
          </a:p>
        </p:txBody>
      </p:sp>
      <p:sp>
        <p:nvSpPr>
          <p:cNvPr id="53267" name="Text Box 21"/>
          <p:cNvSpPr txBox="1">
            <a:spLocks noChangeArrowheads="1"/>
          </p:cNvSpPr>
          <p:nvPr/>
        </p:nvSpPr>
        <p:spPr bwMode="auto">
          <a:xfrm rot="2654137">
            <a:off x="3386138" y="3922713"/>
            <a:ext cx="5334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600" b="0" i="1">
                <a:solidFill>
                  <a:schemeClr val="bg2"/>
                </a:solidFill>
                <a:ea typeface="宋体" pitchFamily="2" charset="-122"/>
              </a:rPr>
              <a:t>Entry</a:t>
            </a:r>
            <a:r>
              <a:rPr lang="en-US" altLang="zh-CN" sz="600" b="0">
                <a:solidFill>
                  <a:schemeClr val="bg2"/>
                </a:solidFill>
                <a:ea typeface="宋体" pitchFamily="2" charset="-122"/>
              </a:rPr>
              <a:t>:</a:t>
            </a:r>
            <a:br>
              <a:rPr lang="en-US" altLang="zh-CN" sz="600" b="0">
                <a:solidFill>
                  <a:schemeClr val="bg2"/>
                </a:solidFill>
                <a:ea typeface="宋体" pitchFamily="2" charset="-122"/>
              </a:rPr>
            </a:br>
            <a:r>
              <a:rPr lang="en-US" altLang="zh-CN" sz="600" b="0">
                <a:solidFill>
                  <a:schemeClr val="bg2"/>
                </a:solidFill>
                <a:ea typeface="宋体" pitchFamily="2" charset="-122"/>
              </a:rPr>
              <a:t>    yin </a:t>
            </a:r>
            <a:br>
              <a:rPr lang="en-US" altLang="zh-CN" sz="600" b="0">
                <a:solidFill>
                  <a:schemeClr val="bg2"/>
                </a:solidFill>
                <a:ea typeface="宋体" pitchFamily="2" charset="-122"/>
              </a:rPr>
            </a:br>
            <a:r>
              <a:rPr lang="en-US" altLang="zh-CN" sz="600" b="0">
                <a:solidFill>
                  <a:schemeClr val="bg2"/>
                </a:solidFill>
                <a:ea typeface="宋体" pitchFamily="2" charset="-122"/>
              </a:rPr>
              <a:t>    jinshi</a:t>
            </a:r>
            <a:endParaRPr lang="en-US" altLang="zh-CN" sz="600" b="0">
              <a:solidFill>
                <a:schemeClr val="bg2"/>
              </a:solidFill>
              <a:ea typeface="TSC UMing S TT" pitchFamily="49" charset="-120"/>
            </a:endParaRPr>
          </a:p>
        </p:txBody>
      </p:sp>
      <p:sp>
        <p:nvSpPr>
          <p:cNvPr id="53268" name="Text Box 22"/>
          <p:cNvSpPr txBox="1">
            <a:spLocks noChangeArrowheads="1"/>
          </p:cNvSpPr>
          <p:nvPr/>
        </p:nvSpPr>
        <p:spPr bwMode="auto">
          <a:xfrm>
            <a:off x="2190750" y="3933825"/>
            <a:ext cx="1028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spcBef>
                <a:spcPct val="50000"/>
              </a:spcBef>
            </a:pPr>
            <a:r>
              <a:rPr lang="en-US" altLang="zh-CN" sz="600" b="0" i="1">
                <a:solidFill>
                  <a:schemeClr val="bg2"/>
                </a:solidFill>
                <a:ea typeface="宋体" pitchFamily="2" charset="-122"/>
              </a:rPr>
              <a:t>Employment</a:t>
            </a:r>
            <a:r>
              <a:rPr lang="en-US" altLang="zh-CN" sz="600" b="0">
                <a:solidFill>
                  <a:schemeClr val="bg2"/>
                </a:solidFill>
                <a:ea typeface="宋体" pitchFamily="2" charset="-122"/>
              </a:rPr>
              <a:t/>
            </a:r>
            <a:br>
              <a:rPr lang="en-US" altLang="zh-CN" sz="600" b="0">
                <a:solidFill>
                  <a:schemeClr val="bg2"/>
                </a:solidFill>
                <a:ea typeface="宋体" pitchFamily="2" charset="-122"/>
              </a:rPr>
            </a:br>
            <a:r>
              <a:rPr lang="en-US" altLang="zh-CN" sz="600" b="0">
                <a:solidFill>
                  <a:schemeClr val="bg2"/>
                </a:solidFill>
                <a:ea typeface="宋体" pitchFamily="2" charset="-122"/>
              </a:rPr>
              <a:t>   1 office: finance </a:t>
            </a:r>
            <a:br>
              <a:rPr lang="en-US" altLang="zh-CN" sz="600" b="0">
                <a:solidFill>
                  <a:schemeClr val="bg2"/>
                </a:solidFill>
                <a:ea typeface="宋体" pitchFamily="2" charset="-122"/>
              </a:rPr>
            </a:br>
            <a:r>
              <a:rPr lang="en-US" altLang="zh-CN" sz="600" b="0">
                <a:solidFill>
                  <a:schemeClr val="bg2"/>
                </a:solidFill>
                <a:ea typeface="宋体" pitchFamily="2" charset="-122"/>
              </a:rPr>
              <a:t>   2 office: state council</a:t>
            </a:r>
            <a:endParaRPr lang="en-US" altLang="zh-CN" sz="600" b="0">
              <a:solidFill>
                <a:schemeClr val="bg2"/>
              </a:solidFill>
              <a:ea typeface="TSC UMing S TT" pitchFamily="49" charset="-120"/>
            </a:endParaRPr>
          </a:p>
        </p:txBody>
      </p:sp>
      <p:sp>
        <p:nvSpPr>
          <p:cNvPr id="53269" name="Rectangle 23"/>
          <p:cNvSpPr>
            <a:spLocks noChangeArrowheads="1"/>
          </p:cNvSpPr>
          <p:nvPr/>
        </p:nvSpPr>
        <p:spPr bwMode="auto">
          <a:xfrm>
            <a:off x="-381000" y="3133725"/>
            <a:ext cx="461010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43000" lvl="2" indent="-228600">
              <a:spcBef>
                <a:spcPct val="20000"/>
              </a:spcBef>
            </a:pPr>
            <a:r>
              <a:rPr lang="en-US" altLang="zh-CN" sz="1000" b="0">
                <a:ea typeface="宋体" pitchFamily="2" charset="-122"/>
              </a:rPr>
              <a:t>                     </a:t>
            </a:r>
            <a:br>
              <a:rPr lang="en-US" altLang="zh-CN" sz="1000" b="0">
                <a:ea typeface="宋体" pitchFamily="2" charset="-122"/>
              </a:rPr>
            </a:br>
            <a:r>
              <a:rPr lang="en-US" altLang="zh-CN" sz="1000" b="0">
                <a:ea typeface="宋体" pitchFamily="2" charset="-122"/>
              </a:rPr>
              <a:t/>
            </a:r>
            <a:br>
              <a:rPr lang="en-US" altLang="zh-CN" sz="1000" b="0">
                <a:ea typeface="宋体" pitchFamily="2" charset="-122"/>
              </a:rPr>
            </a:br>
            <a:r>
              <a:rPr lang="en-US" altLang="zh-CN" sz="1000" b="0">
                <a:ea typeface="宋体" pitchFamily="2" charset="-122"/>
              </a:rPr>
              <a:t>                                  </a:t>
            </a:r>
            <a:r>
              <a:rPr lang="en-US" altLang="zh-CN" sz="800">
                <a:ea typeface="宋体" pitchFamily="2" charset="-122"/>
              </a:rPr>
              <a:t>Sima(1) Guang </a:t>
            </a:r>
            <a:r>
              <a:rPr lang="zh-CN" altLang="en-US" sz="800">
                <a:ea typeface="宋体" pitchFamily="2" charset="-122"/>
              </a:rPr>
              <a:t>司馬光</a:t>
            </a:r>
            <a:r>
              <a:rPr lang="en-US" altLang="zh-CN" sz="800">
                <a:ea typeface="宋体" pitchFamily="2" charset="-122"/>
              </a:rPr>
              <a:t>. 1019-1086</a:t>
            </a:r>
            <a:r>
              <a:rPr lang="en-US" altLang="zh-CN" sz="600" b="0">
                <a:ea typeface="宋体" pitchFamily="2" charset="-122"/>
              </a:rPr>
              <a:t>.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r>
              <a:rPr lang="en-US" altLang="zh-CN" sz="600" b="0">
                <a:ea typeface="宋体" pitchFamily="2" charset="-122"/>
              </a:rPr>
              <a:t>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endParaRPr lang="en-US" altLang="zh-CN" sz="600" b="0">
              <a:ea typeface="宋体" pitchFamily="2" charset="-122"/>
            </a:endParaRPr>
          </a:p>
          <a:p>
            <a:pPr marL="1143000" lvl="2" indent="-228600">
              <a:spcBef>
                <a:spcPct val="20000"/>
              </a:spcBef>
            </a:pPr>
            <a:r>
              <a:rPr lang="en-US" altLang="zh-CN" sz="600" b="0">
                <a:ea typeface="宋体" pitchFamily="2" charset="-122"/>
              </a:rPr>
              <a:t>                                                                                           </a:t>
            </a:r>
            <a:r>
              <a:rPr lang="en-US" altLang="zh-CN" sz="600" b="0" i="1">
                <a:solidFill>
                  <a:srgbClr val="FF3300"/>
                </a:solidFill>
                <a:ea typeface="TSC UMing S TT" pitchFamily="49" charset="-120"/>
              </a:rPr>
              <a:t>Offices</a:t>
            </a:r>
            <a:r>
              <a:rPr lang="en-US" altLang="zh-CN" sz="600" b="0">
                <a:solidFill>
                  <a:srgbClr val="FF3300"/>
                </a:solidFill>
                <a:ea typeface="TSC UMing S TT" pitchFamily="49" charset="-120"/>
              </a:rPr>
              <a:t/>
            </a:r>
            <a:br>
              <a:rPr lang="en-US" altLang="zh-CN" sz="600" b="0">
                <a:solidFill>
                  <a:srgbClr val="FF3300"/>
                </a:solidFill>
                <a:ea typeface="TSC UMing S TT" pitchFamily="49" charset="-120"/>
              </a:rPr>
            </a:br>
            <a:r>
              <a:rPr lang="en-US" altLang="zh-CN" sz="600" b="0">
                <a:solidFill>
                  <a:srgbClr val="FF3300"/>
                </a:solidFill>
                <a:ea typeface="TSC UMing S TT" pitchFamily="49" charset="-120"/>
              </a:rPr>
              <a:t>                                                                                  1059 </a:t>
            </a:r>
            <a:r>
              <a:rPr lang="zh-CN" altLang="en-US" sz="600" b="0">
                <a:solidFill>
                  <a:srgbClr val="FF3300"/>
                </a:solidFill>
                <a:ea typeface="TSC UMing S TT" pitchFamily="49" charset="-120"/>
              </a:rPr>
              <a:t>度支勾院 </a:t>
            </a:r>
            <a:r>
              <a:rPr lang="en-US" altLang="zh-CN" sz="600" b="0">
                <a:solidFill>
                  <a:srgbClr val="FF3300"/>
                </a:solidFill>
                <a:ea typeface="TSC UMing S TT" pitchFamily="49" charset="-120"/>
              </a:rPr>
              <a:t>Budget Auditor</a:t>
            </a:r>
            <a:br>
              <a:rPr lang="en-US" altLang="zh-CN" sz="600" b="0">
                <a:solidFill>
                  <a:srgbClr val="FF3300"/>
                </a:solidFill>
                <a:ea typeface="TSC UMing S TT" pitchFamily="49" charset="-120"/>
              </a:rPr>
            </a:br>
            <a:r>
              <a:rPr lang="en-US" altLang="zh-CN" sz="600" b="0">
                <a:solidFill>
                  <a:srgbClr val="FF3300"/>
                </a:solidFill>
                <a:ea typeface="TSC UMing S TT" pitchFamily="49" charset="-120"/>
              </a:rPr>
              <a:t>                                                                                  1085 </a:t>
            </a:r>
            <a:r>
              <a:rPr lang="zh-CN" altLang="en-US" sz="600" b="0">
                <a:solidFill>
                  <a:srgbClr val="FF3300"/>
                </a:solidFill>
                <a:ea typeface="TSC UMing S TT" pitchFamily="49" charset="-120"/>
              </a:rPr>
              <a:t>門下侍郎 </a:t>
            </a:r>
            <a:br>
              <a:rPr lang="zh-CN" altLang="en-US" sz="600" b="0">
                <a:solidFill>
                  <a:srgbClr val="FF3300"/>
                </a:solidFill>
                <a:ea typeface="TSC UMing S TT" pitchFamily="49" charset="-120"/>
              </a:rPr>
            </a:br>
            <a:r>
              <a:rPr lang="zh-CN" altLang="en-US" sz="600" b="0">
                <a:solidFill>
                  <a:srgbClr val="FF3300"/>
                </a:solidFill>
                <a:ea typeface="TSC UMing S TT" pitchFamily="49" charset="-120"/>
              </a:rPr>
              <a:t>                                                                                           </a:t>
            </a:r>
            <a:r>
              <a:rPr lang="en-US" altLang="zh-CN" sz="600" b="0">
                <a:solidFill>
                  <a:srgbClr val="FF3300"/>
                </a:solidFill>
                <a:ea typeface="TSC UMing S TT" pitchFamily="49" charset="-120"/>
              </a:rPr>
              <a:t>Executive of the Chancellery</a:t>
            </a:r>
            <a:br>
              <a:rPr lang="en-US" altLang="zh-CN" sz="600" b="0">
                <a:solidFill>
                  <a:srgbClr val="FF3300"/>
                </a:solidFill>
                <a:ea typeface="TSC UMing S TT" pitchFamily="49" charset="-120"/>
              </a:rPr>
            </a:br>
            <a:r>
              <a:rPr lang="en-US" altLang="zh-CN" sz="600" b="0">
                <a:solidFill>
                  <a:srgbClr val="FF3300"/>
                </a:solidFill>
                <a:ea typeface="TSC UMing S TT" pitchFamily="49" charset="-120"/>
              </a:rPr>
              <a:t>                                                                                  1086 </a:t>
            </a:r>
            <a:r>
              <a:rPr lang="zh-CN" altLang="en-US" sz="600" b="0">
                <a:solidFill>
                  <a:srgbClr val="FF3300"/>
                </a:solidFill>
                <a:ea typeface="TSC UMing S TT" pitchFamily="49" charset="-120"/>
              </a:rPr>
              <a:t>左僕射兼門下侍郎 </a:t>
            </a:r>
            <a:br>
              <a:rPr lang="zh-CN" altLang="en-US" sz="600" b="0">
                <a:solidFill>
                  <a:srgbClr val="FF3300"/>
                </a:solidFill>
                <a:ea typeface="TSC UMing S TT" pitchFamily="49" charset="-120"/>
              </a:rPr>
            </a:br>
            <a:r>
              <a:rPr lang="zh-CN" altLang="en-US" sz="600" b="0">
                <a:solidFill>
                  <a:srgbClr val="FF3300"/>
                </a:solidFill>
                <a:ea typeface="TSC UMing S TT" pitchFamily="49" charset="-120"/>
              </a:rPr>
              <a:t>                                                                                           </a:t>
            </a:r>
            <a:r>
              <a:rPr lang="en-US" altLang="zh-CN" sz="600" b="0">
                <a:solidFill>
                  <a:srgbClr val="FF3300"/>
                </a:solidFill>
                <a:ea typeface="TSC UMing S TT" pitchFamily="49" charset="-120"/>
              </a:rPr>
              <a:t>Left Executive, Dept of Ministries</a:t>
            </a:r>
            <a:r>
              <a:rPr lang="en-US" altLang="zh-CN" sz="600" b="0">
                <a:ea typeface="宋体" pitchFamily="2" charset="-122"/>
              </a:rPr>
              <a:t/>
            </a:r>
            <a:br>
              <a:rPr lang="en-US" altLang="zh-CN" sz="600" b="0">
                <a:ea typeface="宋体" pitchFamily="2" charset="-122"/>
              </a:rPr>
            </a:br>
            <a:r>
              <a:rPr lang="en-US" altLang="zh-CN" sz="600" b="0">
                <a:ea typeface="宋体" pitchFamily="2" charset="-122"/>
              </a:rPr>
              <a:t/>
            </a:r>
            <a:br>
              <a:rPr lang="en-US" altLang="zh-CN" sz="600" b="0">
                <a:ea typeface="宋体" pitchFamily="2" charset="-122"/>
              </a:rPr>
            </a:br>
            <a:endParaRPr lang="en-US" altLang="zh-CN" sz="600" b="0">
              <a:ea typeface="宋体" pitchFamily="2" charset="-122"/>
            </a:endParaRPr>
          </a:p>
        </p:txBody>
      </p:sp>
      <p:pic>
        <p:nvPicPr>
          <p:cNvPr id="53270" name="Picture 24"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71" name="Text Box 25"/>
          <p:cNvSpPr txBox="1">
            <a:spLocks noChangeArrowheads="1"/>
          </p:cNvSpPr>
          <p:nvPr/>
        </p:nvSpPr>
        <p:spPr bwMode="auto">
          <a:xfrm>
            <a:off x="0" y="896938"/>
            <a:ext cx="91440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400">
                <a:ea typeface="TSC UMing S TT" pitchFamily="49" charset="-120"/>
              </a:rPr>
              <a:t>Third Advantage:</a:t>
            </a:r>
            <a:r>
              <a:rPr lang="en-US" altLang="zh-CN" sz="2400" b="0">
                <a:ea typeface="TSC UMing S TT" pitchFamily="49" charset="-120"/>
              </a:rPr>
              <a:t>  Relational databases greatly facilitate searches in looking at the interaction of entities:</a:t>
            </a:r>
            <a:br>
              <a:rPr lang="en-US" altLang="zh-CN" sz="2400" b="0">
                <a:ea typeface="TSC UMing S TT" pitchFamily="49" charset="-120"/>
              </a:rPr>
            </a:br>
            <a:r>
              <a:rPr lang="zh-CN" altLang="en-US" sz="2400">
                <a:ea typeface="TSC UMing S TT" pitchFamily="49" charset="-120"/>
              </a:rPr>
              <a:t>優點（三）：關聯型數據庫極大地方便了對不同實體的交叉檢索</a:t>
            </a:r>
            <a:endParaRPr lang="en-US" altLang="zh-CN" sz="2400">
              <a:ea typeface="TSC UMing S TT" pitchFamily="49" charset="-120"/>
            </a:endParaRPr>
          </a:p>
          <a:p>
            <a:pPr algn="ctr"/>
            <a:r>
              <a:rPr lang="en-US" altLang="zh-CN" sz="1600" b="0">
                <a:ea typeface="TSC UMing S TT" pitchFamily="49" charset="-120"/>
              </a:rPr>
              <a:t>  </a:t>
            </a:r>
            <a:br>
              <a:rPr lang="en-US" altLang="zh-CN" sz="1600" b="0">
                <a:ea typeface="TSC UMing S TT" pitchFamily="49" charset="-120"/>
              </a:rPr>
            </a:br>
            <a:r>
              <a:rPr lang="en-US" altLang="zh-CN" sz="2400" b="0">
                <a:ea typeface="TSC UMing S TT" pitchFamily="49" charset="-120"/>
              </a:rPr>
              <a:t>(1) Searching single tables</a:t>
            </a:r>
          </a:p>
          <a:p>
            <a:pPr algn="ctr"/>
            <a:r>
              <a:rPr lang="zh-CN" altLang="en-US" sz="2400">
                <a:ea typeface="TSC UMing S TT" pitchFamily="49" charset="-120"/>
              </a:rPr>
              <a:t>查詢單張資料表</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457200" y="836712"/>
            <a:ext cx="8153400" cy="2376264"/>
          </a:xfrm>
        </p:spPr>
        <p:txBody>
          <a:bodyPr/>
          <a:lstStyle/>
          <a:p>
            <a:pPr algn="l" eaLnBrk="1" hangingPunct="1"/>
            <a:r>
              <a:rPr lang="en-US" altLang="zh-CN" sz="2800" dirty="0" smtClean="0">
                <a:solidFill>
                  <a:schemeClr val="tx1"/>
                </a:solidFill>
                <a:ea typeface="宋体" pitchFamily="2" charset="-122"/>
              </a:rPr>
              <a:t/>
            </a:r>
            <a:br>
              <a:rPr lang="en-US" altLang="zh-CN" sz="2800" dirty="0" smtClean="0">
                <a:solidFill>
                  <a:schemeClr val="tx1"/>
                </a:solidFill>
                <a:ea typeface="宋体" pitchFamily="2" charset="-122"/>
              </a:rPr>
            </a:br>
            <a:r>
              <a:rPr lang="en-US" altLang="zh-CN" sz="2800" dirty="0" smtClean="0">
                <a:solidFill>
                  <a:schemeClr val="tx1"/>
                </a:solidFill>
                <a:ea typeface="宋体" pitchFamily="2" charset="-122"/>
              </a:rPr>
              <a:t>A relational database allows us to search all the information in the database.</a:t>
            </a:r>
            <a:br>
              <a:rPr lang="en-US" altLang="zh-CN" sz="2800" dirty="0" smtClean="0">
                <a:solidFill>
                  <a:schemeClr val="tx1"/>
                </a:solidFill>
                <a:ea typeface="宋体" pitchFamily="2" charset="-122"/>
              </a:rPr>
            </a:br>
            <a:r>
              <a:rPr lang="en-US" altLang="zh-CN" sz="2800" dirty="0" smtClean="0">
                <a:solidFill>
                  <a:schemeClr val="tx1"/>
                </a:solidFill>
                <a:ea typeface="宋体" pitchFamily="2" charset="-122"/>
              </a:rPr>
              <a:t>We can search according to any information that has been put in its own table</a:t>
            </a:r>
            <a:br>
              <a:rPr lang="en-US" altLang="zh-CN" sz="2800" dirty="0" smtClean="0">
                <a:solidFill>
                  <a:schemeClr val="tx1"/>
                </a:solidFill>
                <a:ea typeface="宋体" pitchFamily="2" charset="-122"/>
              </a:rPr>
            </a:br>
            <a:r>
              <a:rPr lang="en-US" altLang="zh-CN" sz="2800" dirty="0" smtClean="0">
                <a:solidFill>
                  <a:schemeClr val="tx1"/>
                </a:solidFill>
                <a:ea typeface="宋体" pitchFamily="2" charset="-122"/>
              </a:rPr>
              <a:t>We can search by many criteria at the same time.</a:t>
            </a:r>
          </a:p>
        </p:txBody>
      </p:sp>
      <p:sp>
        <p:nvSpPr>
          <p:cNvPr id="54275" name="Rectangle 3"/>
          <p:cNvSpPr>
            <a:spLocks noGrp="1" noChangeArrowheads="1"/>
          </p:cNvSpPr>
          <p:nvPr>
            <p:ph type="body" idx="4294967295"/>
          </p:nvPr>
        </p:nvSpPr>
        <p:spPr>
          <a:xfrm>
            <a:off x="381000" y="3276600"/>
            <a:ext cx="8229600" cy="3581400"/>
          </a:xfrm>
          <a:solidFill>
            <a:schemeClr val="accent1"/>
          </a:solidFill>
        </p:spPr>
        <p:txBody>
          <a:bodyPr/>
          <a:lstStyle/>
          <a:p>
            <a:pPr algn="ctr" eaLnBrk="1" hangingPunct="1">
              <a:buFontTx/>
              <a:buNone/>
            </a:pPr>
            <a:r>
              <a:rPr lang="zh-CN" altLang="en-US" sz="4000" smtClean="0">
                <a:ea typeface="PMingLiU" pitchFamily="18" charset="-120"/>
              </a:rPr>
              <a:t>關係型數據庫的優點</a:t>
            </a:r>
          </a:p>
          <a:p>
            <a:pPr algn="ctr" eaLnBrk="1" hangingPunct="1">
              <a:buFontTx/>
              <a:buNone/>
            </a:pPr>
            <a:endParaRPr lang="en-US" altLang="zh-CN" sz="2000" smtClean="0">
              <a:ea typeface="PMingLiU" pitchFamily="18" charset="-120"/>
            </a:endParaRPr>
          </a:p>
          <a:p>
            <a:pPr eaLnBrk="1" hangingPunct="1"/>
            <a:r>
              <a:rPr lang="zh-CN" altLang="en-US" smtClean="0">
                <a:ea typeface="PMingLiU" pitchFamily="18" charset="-120"/>
              </a:rPr>
              <a:t>可以檢索數據</a:t>
            </a:r>
            <a:r>
              <a:rPr lang="zh-TW" altLang="en-US" smtClean="0">
                <a:ea typeface="PMingLiU" pitchFamily="18" charset="-120"/>
              </a:rPr>
              <a:t>庫中</a:t>
            </a:r>
            <a:r>
              <a:rPr lang="zh-CN" altLang="en-US" smtClean="0">
                <a:ea typeface="PMingLiU" pitchFamily="18" charset="-120"/>
              </a:rPr>
              <a:t>的所有信息</a:t>
            </a:r>
            <a:endParaRPr lang="en-US" altLang="zh-CN" smtClean="0">
              <a:ea typeface="PMingLiU" pitchFamily="18" charset="-120"/>
            </a:endParaRPr>
          </a:p>
          <a:p>
            <a:pPr eaLnBrk="1" hangingPunct="1"/>
            <a:r>
              <a:rPr lang="zh-TW" altLang="en-US" smtClean="0">
                <a:ea typeface="PMingLiU" pitchFamily="18" charset="-120"/>
              </a:rPr>
              <a:t>可以作基於任何一個表格的檢索</a:t>
            </a:r>
            <a:endParaRPr lang="zh-CN" altLang="en-US" smtClean="0">
              <a:ea typeface="PMingLiU" pitchFamily="18" charset="-120"/>
            </a:endParaRPr>
          </a:p>
          <a:p>
            <a:pPr eaLnBrk="1" hangingPunct="1"/>
            <a:r>
              <a:rPr lang="zh-CN" altLang="en-US" smtClean="0">
                <a:ea typeface="PMingLiU" pitchFamily="18" charset="-120"/>
              </a:rPr>
              <a:t>可以同時設定多個檢索條件</a:t>
            </a:r>
            <a:endParaRPr lang="en-US" altLang="zh-CN" smtClean="0">
              <a:ea typeface="PMingLiU" pitchFamily="18" charset="-120"/>
            </a:endParaRPr>
          </a:p>
        </p:txBody>
      </p:sp>
      <p:sp>
        <p:nvSpPr>
          <p:cNvPr id="2" name="Rectangle 1"/>
          <p:cNvSpPr/>
          <p:nvPr/>
        </p:nvSpPr>
        <p:spPr>
          <a:xfrm>
            <a:off x="683568" y="188640"/>
            <a:ext cx="7200800" cy="523220"/>
          </a:xfrm>
          <a:prstGeom prst="rect">
            <a:avLst/>
          </a:prstGeom>
        </p:spPr>
        <p:txBody>
          <a:bodyPr wrap="square">
            <a:spAutoFit/>
          </a:bodyPr>
          <a:lstStyle/>
          <a:p>
            <a:r>
              <a:rPr lang="en-US" altLang="zh-CN" sz="2800" dirty="0" smtClean="0">
                <a:ea typeface="宋体" pitchFamily="2" charset="-122"/>
              </a:rPr>
              <a:t>The advantages </a:t>
            </a:r>
            <a:r>
              <a:rPr lang="en-US" altLang="zh-CN" sz="2800" dirty="0">
                <a:ea typeface="宋体" pitchFamily="2" charset="-122"/>
              </a:rPr>
              <a:t>of a relational database </a:t>
            </a:r>
            <a:endParaRPr lang="en-US" sz="2800"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3"/>
          <p:cNvSpPr>
            <a:spLocks noGrp="1" noChangeArrowheads="1"/>
          </p:cNvSpPr>
          <p:nvPr>
            <p:ph type="title"/>
          </p:nvPr>
        </p:nvSpPr>
        <p:spPr>
          <a:xfrm>
            <a:off x="430213" y="1831975"/>
            <a:ext cx="8229600" cy="2616200"/>
          </a:xfrm>
        </p:spPr>
        <p:txBody>
          <a:bodyPr/>
          <a:lstStyle/>
          <a:p>
            <a:pPr eaLnBrk="1" hangingPunct="1"/>
            <a:r>
              <a:rPr lang="en-US" altLang="zh-CN" b="1" smtClean="0">
                <a:ea typeface="宋体" pitchFamily="2" charset="-122"/>
              </a:rPr>
              <a:t>Chen Song: CBDB Structure</a:t>
            </a:r>
            <a:r>
              <a:rPr lang="en-US" altLang="zh-TW" smtClean="0">
                <a:ea typeface="PMingLiU" pitchFamily="18" charset="-120"/>
              </a:rPr>
              <a:t/>
            </a:r>
            <a:br>
              <a:rPr lang="en-US" altLang="zh-TW" smtClean="0">
                <a:ea typeface="PMingLiU" pitchFamily="18" charset="-120"/>
              </a:rPr>
            </a:br>
            <a:r>
              <a:rPr lang="en-US" altLang="zh-CN" sz="1800" smtClean="0">
                <a:ea typeface="宋体" pitchFamily="2" charset="-122"/>
              </a:rPr>
              <a:t/>
            </a:r>
            <a:br>
              <a:rPr lang="en-US" altLang="zh-CN" sz="1800" smtClean="0">
                <a:ea typeface="宋体" pitchFamily="2" charset="-122"/>
              </a:rPr>
            </a:br>
            <a:r>
              <a:rPr lang="zh-TW" altLang="en-US" b="1" smtClean="0">
                <a:ea typeface="PMingLiU" pitchFamily="18" charset="-120"/>
              </a:rPr>
              <a:t>陳松</a:t>
            </a:r>
            <a:r>
              <a:rPr lang="zh-CN" altLang="en-US" b="1" smtClean="0">
                <a:ea typeface="宋体" pitchFamily="2" charset="-122"/>
              </a:rPr>
              <a:t>：</a:t>
            </a:r>
            <a:r>
              <a:rPr lang="en-US" altLang="zh-TW" b="1" smtClean="0">
                <a:ea typeface="PMingLiU" pitchFamily="18" charset="-120"/>
              </a:rPr>
              <a:t>CBDB </a:t>
            </a:r>
            <a:r>
              <a:rPr lang="zh-CN" altLang="en-US" b="1" smtClean="0">
                <a:ea typeface="宋体" pitchFamily="2" charset="-122"/>
              </a:rPr>
              <a:t>的數據</a:t>
            </a:r>
            <a:r>
              <a:rPr lang="zh-TW" altLang="en-US" b="1" smtClean="0">
                <a:ea typeface="PMingLiU" pitchFamily="18" charset="-120"/>
              </a:rPr>
              <a:t>結構</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350" y="874713"/>
            <a:ext cx="9169400" cy="925512"/>
          </a:xfrm>
          <a:solidFill>
            <a:srgbClr val="FFCC00"/>
          </a:solidFill>
        </p:spPr>
        <p:txBody>
          <a:bodyPr/>
          <a:lstStyle/>
          <a:p>
            <a:pPr eaLnBrk="1" hangingPunct="1"/>
            <a:r>
              <a:rPr lang="en-US" altLang="zh-CN" sz="2800" smtClean="0">
                <a:solidFill>
                  <a:schemeClr val="tx1"/>
                </a:solidFill>
                <a:ea typeface="宋体" pitchFamily="2" charset="-122"/>
              </a:rPr>
              <a:t>(1) Biographical data are </a:t>
            </a:r>
            <a:r>
              <a:rPr lang="en-US" altLang="zh-CN" sz="2800" i="1" smtClean="0">
                <a:solidFill>
                  <a:schemeClr val="tx1"/>
                </a:solidFill>
                <a:ea typeface="宋体" pitchFamily="2" charset="-122"/>
              </a:rPr>
              <a:t>coded</a:t>
            </a:r>
            <a:r>
              <a:rPr lang="en-US" altLang="zh-CN" sz="2800" smtClean="0">
                <a:solidFill>
                  <a:schemeClr val="tx1"/>
                </a:solidFill>
                <a:ea typeface="宋体" pitchFamily="2" charset="-122"/>
              </a:rPr>
              <a:t> and stored in </a:t>
            </a:r>
            <a:r>
              <a:rPr lang="en-US" altLang="zh-CN" sz="2800" i="1" smtClean="0">
                <a:solidFill>
                  <a:schemeClr val="tx1"/>
                </a:solidFill>
                <a:ea typeface="宋体" pitchFamily="2" charset="-122"/>
              </a:rPr>
              <a:t>tables</a:t>
            </a:r>
            <a:r>
              <a:rPr lang="en-US" altLang="zh-CN" sz="2800" smtClean="0">
                <a:solidFill>
                  <a:schemeClr val="tx1"/>
                </a:solidFill>
                <a:ea typeface="宋体" pitchFamily="2" charset="-122"/>
              </a:rPr>
              <a:t>.</a:t>
            </a:r>
            <a:br>
              <a:rPr lang="en-US" altLang="zh-CN" sz="2800" smtClean="0">
                <a:solidFill>
                  <a:schemeClr val="tx1"/>
                </a:solidFill>
                <a:ea typeface="宋体" pitchFamily="2" charset="-122"/>
              </a:rPr>
            </a:br>
            <a:r>
              <a:rPr lang="zh-CN" altLang="en-US" sz="2800" b="1" smtClean="0">
                <a:solidFill>
                  <a:schemeClr val="tx1"/>
                </a:solidFill>
                <a:ea typeface="宋体" pitchFamily="2" charset="-122"/>
              </a:rPr>
              <a:t>傳記資料以代碼的形式存儲於資料表中。</a:t>
            </a:r>
          </a:p>
        </p:txBody>
      </p:sp>
      <p:sp>
        <p:nvSpPr>
          <p:cNvPr id="56323" name="Rectangle 3"/>
          <p:cNvSpPr>
            <a:spLocks noGrp="1" noChangeArrowheads="1"/>
          </p:cNvSpPr>
          <p:nvPr>
            <p:ph type="body" sz="half" idx="1"/>
          </p:nvPr>
        </p:nvSpPr>
        <p:spPr>
          <a:xfrm>
            <a:off x="496888" y="1951038"/>
            <a:ext cx="4638675" cy="4908550"/>
          </a:xfrm>
        </p:spPr>
        <p:txBody>
          <a:bodyPr/>
          <a:lstStyle/>
          <a:p>
            <a:pPr eaLnBrk="1" hangingPunct="1">
              <a:lnSpc>
                <a:spcPct val="80000"/>
              </a:lnSpc>
            </a:pPr>
            <a:r>
              <a:rPr lang="en-US" altLang="zh-TW" sz="2400" smtClean="0">
                <a:ea typeface="PMingLiU" pitchFamily="18" charset="-120"/>
              </a:rPr>
              <a:t> BIOG_MAIN</a:t>
            </a:r>
          </a:p>
          <a:p>
            <a:pPr eaLnBrk="1" hangingPunct="1">
              <a:lnSpc>
                <a:spcPct val="80000"/>
              </a:lnSpc>
            </a:pPr>
            <a:r>
              <a:rPr lang="zh-TW" altLang="en-US" sz="2400" smtClean="0">
                <a:ea typeface="PMingLiU" pitchFamily="18" charset="-120"/>
              </a:rPr>
              <a:t> </a:t>
            </a:r>
            <a:r>
              <a:rPr lang="en-US" altLang="zh-CN" sz="2400" smtClean="0">
                <a:ea typeface="宋体" pitchFamily="2" charset="-122"/>
              </a:rPr>
              <a:t>Biography </a:t>
            </a:r>
            <a:r>
              <a:rPr lang="en-US" altLang="zh-TW" sz="2400" smtClean="0">
                <a:ea typeface="PMingLiU" pitchFamily="18" charset="-120"/>
              </a:rPr>
              <a:t>Addresses </a:t>
            </a:r>
          </a:p>
          <a:p>
            <a:pPr eaLnBrk="1" hangingPunct="1">
              <a:lnSpc>
                <a:spcPct val="80000"/>
              </a:lnSpc>
            </a:pPr>
            <a:r>
              <a:rPr lang="en-US" altLang="zh-TW" sz="2400" smtClean="0">
                <a:ea typeface="PMingLiU" pitchFamily="18" charset="-120"/>
              </a:rPr>
              <a:t> Alternate Names</a:t>
            </a:r>
            <a:endParaRPr lang="zh-TW" altLang="en-US" sz="2400" smtClean="0">
              <a:ea typeface="PMingLiU" pitchFamily="18" charset="-120"/>
            </a:endParaRPr>
          </a:p>
          <a:p>
            <a:pPr eaLnBrk="1" hangingPunct="1">
              <a:lnSpc>
                <a:spcPct val="80000"/>
              </a:lnSpc>
            </a:pPr>
            <a:r>
              <a:rPr lang="zh-TW" altLang="en-US" sz="2400" smtClean="0">
                <a:ea typeface="PMingLiU" pitchFamily="18" charset="-120"/>
              </a:rPr>
              <a:t> </a:t>
            </a:r>
            <a:r>
              <a:rPr lang="en-US" altLang="zh-TW" sz="2400" smtClean="0">
                <a:ea typeface="PMingLiU" pitchFamily="18" charset="-120"/>
              </a:rPr>
              <a:t>Writings</a:t>
            </a:r>
            <a:endParaRPr lang="zh-TW" altLang="en-US" sz="2400" smtClean="0">
              <a:ea typeface="PMingLiU" pitchFamily="18" charset="-120"/>
            </a:endParaRPr>
          </a:p>
          <a:p>
            <a:pPr eaLnBrk="1" hangingPunct="1">
              <a:lnSpc>
                <a:spcPct val="80000"/>
              </a:lnSpc>
            </a:pPr>
            <a:r>
              <a:rPr lang="zh-TW" altLang="en-US" sz="2400" smtClean="0">
                <a:ea typeface="PMingLiU" pitchFamily="18" charset="-120"/>
              </a:rPr>
              <a:t> </a:t>
            </a:r>
            <a:r>
              <a:rPr lang="en-US" altLang="zh-TW" sz="2400" smtClean="0">
                <a:ea typeface="PMingLiU" pitchFamily="18" charset="-120"/>
              </a:rPr>
              <a:t>Postings</a:t>
            </a:r>
            <a:endParaRPr lang="zh-TW" altLang="en-US" sz="2400" smtClean="0">
              <a:ea typeface="PMingLiU" pitchFamily="18" charset="-120"/>
            </a:endParaRPr>
          </a:p>
          <a:p>
            <a:pPr eaLnBrk="1" hangingPunct="1">
              <a:lnSpc>
                <a:spcPct val="80000"/>
              </a:lnSpc>
            </a:pPr>
            <a:r>
              <a:rPr lang="en-US" altLang="zh-TW" sz="2400" smtClean="0">
                <a:ea typeface="PMingLiU" pitchFamily="18" charset="-120"/>
              </a:rPr>
              <a:t> Mode of Entry into Government</a:t>
            </a:r>
            <a:endParaRPr lang="zh-TW" altLang="en-US" sz="2400" smtClean="0">
              <a:ea typeface="PMingLiU" pitchFamily="18" charset="-120"/>
            </a:endParaRPr>
          </a:p>
          <a:p>
            <a:pPr eaLnBrk="1" hangingPunct="1">
              <a:lnSpc>
                <a:spcPct val="80000"/>
              </a:lnSpc>
            </a:pPr>
            <a:r>
              <a:rPr lang="zh-TW" altLang="en-US" sz="2400" smtClean="0">
                <a:ea typeface="PMingLiU" pitchFamily="18" charset="-120"/>
              </a:rPr>
              <a:t> </a:t>
            </a:r>
            <a:r>
              <a:rPr lang="en-US" altLang="zh-TW" sz="2400" smtClean="0">
                <a:ea typeface="PMingLiU" pitchFamily="18" charset="-120"/>
              </a:rPr>
              <a:t>Kinship</a:t>
            </a:r>
            <a:endParaRPr lang="zh-TW" altLang="en-US" sz="2400" smtClean="0">
              <a:ea typeface="PMingLiU" pitchFamily="18" charset="-120"/>
            </a:endParaRPr>
          </a:p>
          <a:p>
            <a:pPr eaLnBrk="1" hangingPunct="1">
              <a:lnSpc>
                <a:spcPct val="80000"/>
              </a:lnSpc>
            </a:pPr>
            <a:r>
              <a:rPr lang="zh-TW" altLang="en-US" sz="2400" smtClean="0">
                <a:ea typeface="PMingLiU" pitchFamily="18" charset="-120"/>
              </a:rPr>
              <a:t> </a:t>
            </a:r>
            <a:r>
              <a:rPr lang="en-US" altLang="zh-TW" sz="2400" smtClean="0">
                <a:ea typeface="PMingLiU" pitchFamily="18" charset="-120"/>
              </a:rPr>
              <a:t>Associations</a:t>
            </a:r>
            <a:endParaRPr lang="zh-TW" altLang="en-US" sz="2400" smtClean="0">
              <a:ea typeface="PMingLiU" pitchFamily="18" charset="-120"/>
            </a:endParaRPr>
          </a:p>
          <a:p>
            <a:pPr eaLnBrk="1" hangingPunct="1">
              <a:lnSpc>
                <a:spcPct val="80000"/>
              </a:lnSpc>
            </a:pPr>
            <a:r>
              <a:rPr lang="zh-TW" altLang="en-US" sz="2400" smtClean="0">
                <a:ea typeface="PMingLiU" pitchFamily="18" charset="-120"/>
              </a:rPr>
              <a:t> </a:t>
            </a:r>
            <a:r>
              <a:rPr lang="en-US" altLang="zh-CN" sz="2400" smtClean="0">
                <a:ea typeface="宋体" pitchFamily="2" charset="-122"/>
              </a:rPr>
              <a:t>Social Status</a:t>
            </a:r>
            <a:endParaRPr lang="zh-CN" altLang="en-US" sz="2400" smtClean="0">
              <a:ea typeface="宋体" pitchFamily="2" charset="-122"/>
            </a:endParaRPr>
          </a:p>
          <a:p>
            <a:pPr eaLnBrk="1" hangingPunct="1">
              <a:lnSpc>
                <a:spcPct val="80000"/>
              </a:lnSpc>
            </a:pPr>
            <a:r>
              <a:rPr lang="zh-TW" altLang="en-US" sz="2400" smtClean="0">
                <a:ea typeface="PMingLiU" pitchFamily="18" charset="-120"/>
              </a:rPr>
              <a:t> </a:t>
            </a:r>
            <a:r>
              <a:rPr lang="en-US" altLang="zh-TW" sz="2400" smtClean="0">
                <a:ea typeface="PMingLiU" pitchFamily="18" charset="-120"/>
              </a:rPr>
              <a:t>Possessions</a:t>
            </a:r>
            <a:endParaRPr lang="zh-TW" altLang="en-US" sz="2400" smtClean="0">
              <a:ea typeface="PMingLiU" pitchFamily="18" charset="-120"/>
            </a:endParaRPr>
          </a:p>
          <a:p>
            <a:pPr eaLnBrk="1" hangingPunct="1">
              <a:lnSpc>
                <a:spcPct val="80000"/>
              </a:lnSpc>
            </a:pPr>
            <a:r>
              <a:rPr lang="en-US" altLang="zh-TW" sz="2400" smtClean="0">
                <a:ea typeface="PMingLiU" pitchFamily="18" charset="-120"/>
              </a:rPr>
              <a:t> Events</a:t>
            </a:r>
            <a:endParaRPr lang="en-US" altLang="zh-CN" sz="2400" smtClean="0">
              <a:ea typeface="宋体" pitchFamily="2" charset="-122"/>
            </a:endParaRPr>
          </a:p>
        </p:txBody>
      </p:sp>
      <p:sp>
        <p:nvSpPr>
          <p:cNvPr id="56324" name="Rectangle 4"/>
          <p:cNvSpPr>
            <a:spLocks noGrp="1" noChangeArrowheads="1"/>
          </p:cNvSpPr>
          <p:nvPr>
            <p:ph type="body" sz="half" idx="2"/>
          </p:nvPr>
        </p:nvSpPr>
        <p:spPr>
          <a:xfrm>
            <a:off x="5024438" y="1995488"/>
            <a:ext cx="3562350" cy="4906962"/>
          </a:xfrm>
        </p:spPr>
        <p:txBody>
          <a:bodyPr/>
          <a:lstStyle/>
          <a:p>
            <a:pPr eaLnBrk="1" hangingPunct="1">
              <a:lnSpc>
                <a:spcPct val="90000"/>
              </a:lnSpc>
            </a:pPr>
            <a:r>
              <a:rPr lang="zh-TW" altLang="en-US" sz="2100" smtClean="0">
                <a:ea typeface="PMingLiU" pitchFamily="18" charset="-120"/>
              </a:rPr>
              <a:t>基本資料</a:t>
            </a:r>
          </a:p>
          <a:p>
            <a:pPr eaLnBrk="1" hangingPunct="1">
              <a:lnSpc>
                <a:spcPct val="90000"/>
              </a:lnSpc>
            </a:pPr>
            <a:r>
              <a:rPr lang="zh-TW" altLang="en-US" sz="2100" smtClean="0">
                <a:ea typeface="PMingLiU" pitchFamily="18" charset="-120"/>
              </a:rPr>
              <a:t>地址資料</a:t>
            </a:r>
          </a:p>
          <a:p>
            <a:pPr eaLnBrk="1" hangingPunct="1">
              <a:lnSpc>
                <a:spcPct val="90000"/>
              </a:lnSpc>
            </a:pPr>
            <a:r>
              <a:rPr lang="zh-TW" altLang="en-US" sz="2100" smtClean="0">
                <a:ea typeface="PMingLiU" pitchFamily="18" charset="-120"/>
              </a:rPr>
              <a:t>別名資料</a:t>
            </a:r>
          </a:p>
          <a:p>
            <a:pPr eaLnBrk="1" hangingPunct="1">
              <a:lnSpc>
                <a:spcPct val="90000"/>
              </a:lnSpc>
            </a:pPr>
            <a:r>
              <a:rPr lang="zh-TW" altLang="en-US" sz="2100" smtClean="0">
                <a:ea typeface="PMingLiU" pitchFamily="18" charset="-120"/>
              </a:rPr>
              <a:t>著述資料</a:t>
            </a:r>
          </a:p>
          <a:p>
            <a:pPr eaLnBrk="1" hangingPunct="1">
              <a:lnSpc>
                <a:spcPct val="90000"/>
              </a:lnSpc>
            </a:pPr>
            <a:r>
              <a:rPr lang="zh-TW" altLang="en-US" sz="2100" smtClean="0">
                <a:ea typeface="PMingLiU" pitchFamily="18" charset="-120"/>
              </a:rPr>
              <a:t>任官資料</a:t>
            </a:r>
          </a:p>
          <a:p>
            <a:pPr eaLnBrk="1" hangingPunct="1">
              <a:lnSpc>
                <a:spcPct val="90000"/>
              </a:lnSpc>
            </a:pPr>
            <a:r>
              <a:rPr lang="zh-TW" altLang="en-US" sz="2100" smtClean="0">
                <a:ea typeface="PMingLiU" pitchFamily="18" charset="-120"/>
              </a:rPr>
              <a:t>入仕途徑</a:t>
            </a:r>
          </a:p>
          <a:p>
            <a:pPr eaLnBrk="1" hangingPunct="1">
              <a:lnSpc>
                <a:spcPct val="90000"/>
              </a:lnSpc>
            </a:pPr>
            <a:r>
              <a:rPr lang="zh-TW" altLang="en-US" sz="2100" smtClean="0">
                <a:ea typeface="PMingLiU" pitchFamily="18" charset="-120"/>
              </a:rPr>
              <a:t>親屬資料</a:t>
            </a:r>
          </a:p>
          <a:p>
            <a:pPr eaLnBrk="1" hangingPunct="1">
              <a:lnSpc>
                <a:spcPct val="90000"/>
              </a:lnSpc>
            </a:pPr>
            <a:r>
              <a:rPr lang="zh-TW" altLang="en-US" sz="2100" smtClean="0">
                <a:ea typeface="PMingLiU" pitchFamily="18" charset="-120"/>
              </a:rPr>
              <a:t>社會關係資料</a:t>
            </a:r>
          </a:p>
          <a:p>
            <a:pPr eaLnBrk="1" hangingPunct="1">
              <a:lnSpc>
                <a:spcPct val="90000"/>
              </a:lnSpc>
            </a:pPr>
            <a:r>
              <a:rPr lang="zh-TW" altLang="en-US" sz="2100" smtClean="0">
                <a:ea typeface="PMingLiU" pitchFamily="18" charset="-120"/>
              </a:rPr>
              <a:t>社會區分資料</a:t>
            </a:r>
          </a:p>
          <a:p>
            <a:pPr eaLnBrk="1" hangingPunct="1">
              <a:lnSpc>
                <a:spcPct val="90000"/>
              </a:lnSpc>
            </a:pPr>
            <a:r>
              <a:rPr lang="zh-TW" altLang="en-US" sz="2100" smtClean="0">
                <a:ea typeface="PMingLiU" pitchFamily="18" charset="-120"/>
              </a:rPr>
              <a:t>財產資料</a:t>
            </a:r>
          </a:p>
          <a:p>
            <a:pPr eaLnBrk="1" hangingPunct="1">
              <a:lnSpc>
                <a:spcPct val="90000"/>
              </a:lnSpc>
            </a:pPr>
            <a:r>
              <a:rPr lang="zh-TW" altLang="en-US" sz="2100" smtClean="0">
                <a:ea typeface="PMingLiU" pitchFamily="18" charset="-120"/>
              </a:rPr>
              <a:t>事件資料</a:t>
            </a:r>
            <a:endParaRPr lang="zh-CN" altLang="en-US" sz="2100" smtClean="0">
              <a:ea typeface="宋体" pitchFamily="2" charset="-122"/>
            </a:endParaRPr>
          </a:p>
        </p:txBody>
      </p:sp>
      <p:pic>
        <p:nvPicPr>
          <p:cNvPr id="56325"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9682" name="Group 2"/>
          <p:cNvGraphicFramePr>
            <a:graphicFrameLocks noGrp="1"/>
          </p:cNvGraphicFramePr>
          <p:nvPr/>
        </p:nvGraphicFramePr>
        <p:xfrm>
          <a:off x="915988" y="381000"/>
          <a:ext cx="1733550" cy="1936940"/>
        </p:xfrm>
        <a:graphic>
          <a:graphicData uri="http://schemas.openxmlformats.org/drawingml/2006/table">
            <a:tbl>
              <a:tblPr/>
              <a:tblGrid>
                <a:gridCol w="1733550"/>
              </a:tblGrid>
              <a:tr h="670340">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BIOG </a:t>
                      </a: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ADDR</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地址</a:t>
                      </a:r>
                    </a:p>
                  </a:txBody>
                  <a:tcPr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266410">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Addr Type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Place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690" name="Group 10"/>
          <p:cNvGraphicFramePr>
            <a:graphicFrameLocks noGrp="1"/>
          </p:cNvGraphicFramePr>
          <p:nvPr/>
        </p:nvGraphicFramePr>
        <p:xfrm>
          <a:off x="2249488" y="2433638"/>
          <a:ext cx="1636712" cy="2419502"/>
        </p:xfrm>
        <a:graphic>
          <a:graphicData uri="http://schemas.openxmlformats.org/drawingml/2006/table">
            <a:tbl>
              <a:tblPr/>
              <a:tblGrid>
                <a:gridCol w="1636712"/>
              </a:tblGrid>
              <a:tr h="670384">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POSTINGS</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任官</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74896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ID</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r>
                      <a:b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br>
                      <a:r>
                        <a:rPr kumimoji="0" lang="en-US" altLang="zh-TW" sz="1800" b="1"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Postings ID</a:t>
                      </a:r>
                      <a:endParaRPr kumimoji="0" lang="zh-TW" altLang="en-US" sz="1800" b="1"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ID</a:t>
                      </a:r>
                      <a:b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b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Start Date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End Date,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698" name="Group 18"/>
          <p:cNvGraphicFramePr>
            <a:graphicFrameLocks noGrp="1"/>
          </p:cNvGraphicFramePr>
          <p:nvPr/>
        </p:nvGraphicFramePr>
        <p:xfrm>
          <a:off x="6965950" y="5029200"/>
          <a:ext cx="2101850" cy="1584888"/>
        </p:xfrm>
        <a:graphic>
          <a:graphicData uri="http://schemas.openxmlformats.org/drawingml/2006/table">
            <a:tbl>
              <a:tblPr/>
              <a:tblGrid>
                <a:gridCol w="2101850"/>
              </a:tblGrid>
              <a:tr h="670291">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宋体" pitchFamily="2" charset="-122"/>
                          <a:cs typeface="Times New Roman" pitchFamily="18" charset="0"/>
                        </a:rPr>
                        <a:t>SOCIAL </a:t>
                      </a: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STATUS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社會區分</a:t>
                      </a: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914034">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Status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a:t>
                      </a: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06" name="Group 26"/>
          <p:cNvGraphicFramePr>
            <a:graphicFrameLocks noGrp="1"/>
          </p:cNvGraphicFramePr>
          <p:nvPr/>
        </p:nvGraphicFramePr>
        <p:xfrm>
          <a:off x="4641850" y="2463800"/>
          <a:ext cx="1622425" cy="3230864"/>
        </p:xfrm>
        <a:graphic>
          <a:graphicData uri="http://schemas.openxmlformats.org/drawingml/2006/table">
            <a:tbl>
              <a:tblPr/>
              <a:tblGrid>
                <a:gridCol w="1622425"/>
              </a:tblGrid>
              <a:tr h="670494">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BIOG_MAIN</a:t>
                      </a:r>
                      <a:endPar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基本資料</a:t>
                      </a:r>
                      <a:endParaRPr kumimoji="0" lang="en-US" altLang="zh-CN"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6" marB="45716"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2560069">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Name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姓名</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Born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Died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Index Year</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Choronym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Dynasty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6" marB="45716"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99714" name="Group 34"/>
          <p:cNvGraphicFramePr>
            <a:graphicFrameLocks noGrp="1"/>
          </p:cNvGraphicFramePr>
          <p:nvPr/>
        </p:nvGraphicFramePr>
        <p:xfrm>
          <a:off x="6951663" y="2689225"/>
          <a:ext cx="2114550" cy="2009959"/>
        </p:xfrm>
        <a:graphic>
          <a:graphicData uri="http://schemas.openxmlformats.org/drawingml/2006/table">
            <a:tbl>
              <a:tblPr/>
              <a:tblGrid>
                <a:gridCol w="2114550"/>
              </a:tblGrid>
              <a:tr h="670348">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ASSOCIATIONS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社會關係</a:t>
                      </a:r>
                      <a:endParaRPr kumimoji="0" lang="en-US" altLang="zh-TW" sz="2000" b="1" i="0" u="none" strike="noStrike" cap="none" normalizeH="0" baseline="0" smtClean="0">
                        <a:ln>
                          <a:noFill/>
                        </a:ln>
                        <a:solidFill>
                          <a:schemeClr val="tx1"/>
                        </a:solidFill>
                        <a:effectLst/>
                        <a:latin typeface="Arial" pitchFamily="34" charset="0"/>
                        <a:ea typeface="PMingLiU" pitchFamily="18" charset="-120"/>
                      </a:endParaRPr>
                    </a:p>
                  </a:txBody>
                  <a:tcPr marT="45706" marB="457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339427">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Assoc Relation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Associate ID,</a:t>
                      </a:r>
                      <a:endPar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6" marB="4570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22" name="Group 42"/>
          <p:cNvGraphicFramePr>
            <a:graphicFrameLocks noGrp="1"/>
          </p:cNvGraphicFramePr>
          <p:nvPr/>
        </p:nvGraphicFramePr>
        <p:xfrm>
          <a:off x="3152775" y="220663"/>
          <a:ext cx="1771650" cy="2030594"/>
        </p:xfrm>
        <a:graphic>
          <a:graphicData uri="http://schemas.openxmlformats.org/drawingml/2006/table">
            <a:tbl>
              <a:tblPr/>
              <a:tblGrid>
                <a:gridCol w="1771650"/>
              </a:tblGrid>
              <a:tr h="670350">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ALT NAMES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別名</a:t>
                      </a:r>
                      <a:endParaRPr kumimoji="0" lang="en-US" altLang="zh-TW" sz="2000" b="1" i="0" u="none" strike="noStrike" cap="none" normalizeH="0" baseline="0" smtClean="0">
                        <a:ln>
                          <a:noFill/>
                        </a:ln>
                        <a:solidFill>
                          <a:schemeClr val="tx1"/>
                        </a:solidFill>
                        <a:effectLst/>
                        <a:latin typeface="Arial" pitchFamily="34" charset="0"/>
                        <a:ea typeface="PMingLiU" pitchFamily="18" charset="-120"/>
                      </a:endParaRPr>
                    </a:p>
                  </a:txBody>
                  <a:tcPr marT="45706" marB="457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360062">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Name Type ID</a:t>
                      </a:r>
                      <a:endParaRPr kumimoji="0" lang="zh-TW" altLang="en-US"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Alt Name,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6" marB="4570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30" name="Group 50"/>
          <p:cNvGraphicFramePr>
            <a:graphicFrameLocks noGrp="1"/>
          </p:cNvGraphicFramePr>
          <p:nvPr/>
        </p:nvGraphicFramePr>
        <p:xfrm>
          <a:off x="2328863" y="4919663"/>
          <a:ext cx="1746250" cy="1890907"/>
        </p:xfrm>
        <a:graphic>
          <a:graphicData uri="http://schemas.openxmlformats.org/drawingml/2006/table">
            <a:tbl>
              <a:tblPr/>
              <a:tblGrid>
                <a:gridCol w="1746250"/>
              </a:tblGrid>
              <a:tr h="670335">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KINSHIP</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親屬</a:t>
                      </a:r>
                    </a:p>
                  </a:txBody>
                  <a:tcPr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220377">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Kin Relation ID</a:t>
                      </a:r>
                      <a:endParaRPr kumimoji="0" lang="zh-TW" altLang="en-US"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Kin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5" marB="4570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38" name="Group 58"/>
          <p:cNvGraphicFramePr>
            <a:graphicFrameLocks noGrp="1"/>
          </p:cNvGraphicFramePr>
          <p:nvPr/>
        </p:nvGraphicFramePr>
        <p:xfrm>
          <a:off x="7637463" y="228600"/>
          <a:ext cx="1281112" cy="2040119"/>
        </p:xfrm>
        <a:graphic>
          <a:graphicData uri="http://schemas.openxmlformats.org/drawingml/2006/table">
            <a:tbl>
              <a:tblPr/>
              <a:tblGrid>
                <a:gridCol w="1281112"/>
              </a:tblGrid>
              <a:tr h="670351">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ENTRY</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入仕</a:t>
                      </a:r>
                      <a:endParaRPr kumimoji="0" lang="en-US" altLang="zh-TW" sz="2000" b="1" i="0" u="none" strike="noStrike" cap="none" normalizeH="0" baseline="0" smtClean="0">
                        <a:ln>
                          <a:noFill/>
                        </a:ln>
                        <a:solidFill>
                          <a:schemeClr val="tx1"/>
                        </a:solidFill>
                        <a:effectLst/>
                        <a:latin typeface="Arial" pitchFamily="34" charset="0"/>
                        <a:ea typeface="PMingLiU" pitchFamily="18" charset="-120"/>
                      </a:endParaRPr>
                    </a:p>
                  </a:txBody>
                  <a:tcPr marT="45706" marB="4570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369587">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Entry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Year,</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6" marB="4570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46" name="Group 66"/>
          <p:cNvGraphicFramePr>
            <a:graphicFrameLocks noGrp="1"/>
          </p:cNvGraphicFramePr>
          <p:nvPr/>
        </p:nvGraphicFramePr>
        <p:xfrm>
          <a:off x="5454650" y="147638"/>
          <a:ext cx="1527175" cy="1606779"/>
        </p:xfrm>
        <a:graphic>
          <a:graphicData uri="http://schemas.openxmlformats.org/drawingml/2006/table">
            <a:tbl>
              <a:tblPr/>
              <a:tblGrid>
                <a:gridCol w="1527175"/>
              </a:tblGrid>
              <a:tr h="670295">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WRITINGS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著述</a:t>
                      </a:r>
                    </a:p>
                  </a:txBody>
                  <a:tcPr marT="45702" marB="457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936255">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Text ID</a:t>
                      </a: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2" marB="4570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9754" name="Group 74"/>
          <p:cNvGraphicFramePr>
            <a:graphicFrameLocks noGrp="1"/>
          </p:cNvGraphicFramePr>
          <p:nvPr/>
        </p:nvGraphicFramePr>
        <p:xfrm>
          <a:off x="69850" y="4994275"/>
          <a:ext cx="1701800" cy="1667096"/>
        </p:xfrm>
        <a:graphic>
          <a:graphicData uri="http://schemas.openxmlformats.org/drawingml/2006/table">
            <a:tbl>
              <a:tblPr/>
              <a:tblGrid>
                <a:gridCol w="1701800"/>
              </a:tblGrid>
              <a:tr h="67030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a:t>
                      </a:r>
                      <a:r>
                        <a:rPr kumimoji="0" lang="en-US" altLang="zh-CN" sz="1800" b="1" i="0" u="none" strike="noStrike" cap="none" normalizeH="0" baseline="0" smtClean="0">
                          <a:ln>
                            <a:noFill/>
                          </a:ln>
                          <a:solidFill>
                            <a:schemeClr val="tx1"/>
                          </a:solidFill>
                          <a:effectLst/>
                          <a:latin typeface="Arial" pitchFamily="34" charset="0"/>
                          <a:ea typeface="宋体" pitchFamily="2" charset="-122"/>
                          <a:cs typeface="Times New Roman" pitchFamily="18" charset="0"/>
                        </a:rPr>
                        <a:t> </a:t>
                      </a: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ADDR</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任官地</a:t>
                      </a:r>
                      <a:endParaRPr kumimoji="0" lang="en-US" altLang="zh-TW" sz="2000" b="1" i="0" u="none" strike="noStrike" cap="none" normalizeH="0" baseline="0" smtClean="0">
                        <a:ln>
                          <a:noFill/>
                        </a:ln>
                        <a:solidFill>
                          <a:schemeClr val="tx1"/>
                        </a:solidFill>
                        <a:effectLst/>
                        <a:latin typeface="Arial" pitchFamily="34" charset="0"/>
                        <a:ea typeface="PMingLiU" pitchFamily="18" charset="-120"/>
                      </a:endParaRP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996570">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Postings ID</a:t>
                      </a:r>
                      <a:endParaRPr kumimoji="0" lang="zh-TW" altLang="en-US" sz="1800" b="1"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Place</a:t>
                      </a: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 </a:t>
                      </a: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ID</a:t>
                      </a: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7426" name="Line 82"/>
          <p:cNvSpPr>
            <a:spLocks noChangeShapeType="1"/>
          </p:cNvSpPr>
          <p:nvPr/>
        </p:nvSpPr>
        <p:spPr bwMode="auto">
          <a:xfrm>
            <a:off x="1249363" y="2801938"/>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27" name="Freeform 83"/>
          <p:cNvSpPr>
            <a:spLocks/>
          </p:cNvSpPr>
          <p:nvPr/>
        </p:nvSpPr>
        <p:spPr bwMode="auto">
          <a:xfrm>
            <a:off x="6510338" y="3200400"/>
            <a:ext cx="463550" cy="2678113"/>
          </a:xfrm>
          <a:custGeom>
            <a:avLst/>
            <a:gdLst>
              <a:gd name="T0" fmla="*/ 0 w 292"/>
              <a:gd name="T1" fmla="*/ 0 h 1687"/>
              <a:gd name="T2" fmla="*/ 0 w 292"/>
              <a:gd name="T3" fmla="*/ 2678113 h 1687"/>
              <a:gd name="T4" fmla="*/ 463550 w 292"/>
              <a:gd name="T5" fmla="*/ 2678113 h 1687"/>
              <a:gd name="T6" fmla="*/ 0 60000 65536"/>
              <a:gd name="T7" fmla="*/ 0 60000 65536"/>
              <a:gd name="T8" fmla="*/ 0 60000 65536"/>
            </a:gdLst>
            <a:ahLst/>
            <a:cxnLst>
              <a:cxn ang="T6">
                <a:pos x="T0" y="T1"/>
              </a:cxn>
              <a:cxn ang="T7">
                <a:pos x="T2" y="T3"/>
              </a:cxn>
              <a:cxn ang="T8">
                <a:pos x="T4" y="T5"/>
              </a:cxn>
            </a:cxnLst>
            <a:rect l="0" t="0" r="r" b="b"/>
            <a:pathLst>
              <a:path w="292" h="1687">
                <a:moveTo>
                  <a:pt x="0" y="0"/>
                </a:moveTo>
                <a:lnTo>
                  <a:pt x="0" y="1687"/>
                </a:lnTo>
                <a:lnTo>
                  <a:pt x="292" y="1687"/>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28" name="Freeform 84"/>
          <p:cNvSpPr>
            <a:spLocks/>
          </p:cNvSpPr>
          <p:nvPr/>
        </p:nvSpPr>
        <p:spPr bwMode="auto">
          <a:xfrm>
            <a:off x="6484938" y="1087438"/>
            <a:ext cx="1146175" cy="2100262"/>
          </a:xfrm>
          <a:custGeom>
            <a:avLst/>
            <a:gdLst>
              <a:gd name="T0" fmla="*/ 0 w 722"/>
              <a:gd name="T1" fmla="*/ 2100262 h 1323"/>
              <a:gd name="T2" fmla="*/ 0 w 722"/>
              <a:gd name="T3" fmla="*/ 939800 h 1323"/>
              <a:gd name="T4" fmla="*/ 965200 w 722"/>
              <a:gd name="T5" fmla="*/ 939800 h 1323"/>
              <a:gd name="T6" fmla="*/ 965200 w 722"/>
              <a:gd name="T7" fmla="*/ 0 h 1323"/>
              <a:gd name="T8" fmla="*/ 1146175 w 722"/>
              <a:gd name="T9" fmla="*/ 0 h 13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2" h="1323">
                <a:moveTo>
                  <a:pt x="0" y="1323"/>
                </a:moveTo>
                <a:cubicBezTo>
                  <a:pt x="0" y="1079"/>
                  <a:pt x="0" y="836"/>
                  <a:pt x="0" y="592"/>
                </a:cubicBezTo>
                <a:lnTo>
                  <a:pt x="608" y="592"/>
                </a:lnTo>
                <a:lnTo>
                  <a:pt x="608" y="0"/>
                </a:lnTo>
                <a:lnTo>
                  <a:pt x="722" y="0"/>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29" name="Freeform 85"/>
          <p:cNvSpPr>
            <a:spLocks/>
          </p:cNvSpPr>
          <p:nvPr/>
        </p:nvSpPr>
        <p:spPr bwMode="auto">
          <a:xfrm>
            <a:off x="4064000" y="3282950"/>
            <a:ext cx="361950" cy="2473325"/>
          </a:xfrm>
          <a:custGeom>
            <a:avLst/>
            <a:gdLst>
              <a:gd name="T0" fmla="*/ 361950 w 228"/>
              <a:gd name="T1" fmla="*/ 0 h 1558"/>
              <a:gd name="T2" fmla="*/ 361950 w 228"/>
              <a:gd name="T3" fmla="*/ 2473325 h 1558"/>
              <a:gd name="T4" fmla="*/ 0 w 228"/>
              <a:gd name="T5" fmla="*/ 2473325 h 1558"/>
              <a:gd name="T6" fmla="*/ 0 60000 65536"/>
              <a:gd name="T7" fmla="*/ 0 60000 65536"/>
              <a:gd name="T8" fmla="*/ 0 60000 65536"/>
            </a:gdLst>
            <a:ahLst/>
            <a:cxnLst>
              <a:cxn ang="T6">
                <a:pos x="T0" y="T1"/>
              </a:cxn>
              <a:cxn ang="T7">
                <a:pos x="T2" y="T3"/>
              </a:cxn>
              <a:cxn ang="T8">
                <a:pos x="T4" y="T5"/>
              </a:cxn>
            </a:cxnLst>
            <a:rect l="0" t="0" r="r" b="b"/>
            <a:pathLst>
              <a:path w="228" h="1558">
                <a:moveTo>
                  <a:pt x="228" y="0"/>
                </a:moveTo>
                <a:cubicBezTo>
                  <a:pt x="228" y="519"/>
                  <a:pt x="228" y="1039"/>
                  <a:pt x="228" y="1558"/>
                </a:cubicBezTo>
                <a:lnTo>
                  <a:pt x="0" y="1558"/>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0" name="Freeform 86"/>
          <p:cNvSpPr>
            <a:spLocks/>
          </p:cNvSpPr>
          <p:nvPr/>
        </p:nvSpPr>
        <p:spPr bwMode="auto">
          <a:xfrm>
            <a:off x="5237163" y="996950"/>
            <a:ext cx="1222375" cy="1173163"/>
          </a:xfrm>
          <a:custGeom>
            <a:avLst/>
            <a:gdLst>
              <a:gd name="T0" fmla="*/ 1222375 w 738"/>
              <a:gd name="T1" fmla="*/ 1173163 h 739"/>
              <a:gd name="T2" fmla="*/ 0 w 738"/>
              <a:gd name="T3" fmla="*/ 1173163 h 739"/>
              <a:gd name="T4" fmla="*/ 0 w 738"/>
              <a:gd name="T5" fmla="*/ 0 h 739"/>
              <a:gd name="T6" fmla="*/ 213667 w 738"/>
              <a:gd name="T7" fmla="*/ 0 h 7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8" h="739">
                <a:moveTo>
                  <a:pt x="738" y="739"/>
                </a:moveTo>
                <a:lnTo>
                  <a:pt x="0" y="739"/>
                </a:lnTo>
                <a:lnTo>
                  <a:pt x="0" y="0"/>
                </a:lnTo>
                <a:lnTo>
                  <a:pt x="129" y="0"/>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1" name="Freeform 87"/>
          <p:cNvSpPr>
            <a:spLocks/>
          </p:cNvSpPr>
          <p:nvPr/>
        </p:nvSpPr>
        <p:spPr bwMode="auto">
          <a:xfrm>
            <a:off x="2930525" y="1087438"/>
            <a:ext cx="1481138" cy="2181225"/>
          </a:xfrm>
          <a:custGeom>
            <a:avLst/>
            <a:gdLst>
              <a:gd name="T0" fmla="*/ 1481138 w 942"/>
              <a:gd name="T1" fmla="*/ 2181225 h 1339"/>
              <a:gd name="T2" fmla="*/ 1481138 w 942"/>
              <a:gd name="T3" fmla="*/ 1282019 h 1339"/>
              <a:gd name="T4" fmla="*/ 0 w 942"/>
              <a:gd name="T5" fmla="*/ 1282019 h 1339"/>
              <a:gd name="T6" fmla="*/ 0 w 942"/>
              <a:gd name="T7" fmla="*/ 0 h 1339"/>
              <a:gd name="T8" fmla="*/ 216982 w 942"/>
              <a:gd name="T9" fmla="*/ 0 h 13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2" h="1339">
                <a:moveTo>
                  <a:pt x="942" y="1339"/>
                </a:moveTo>
                <a:lnTo>
                  <a:pt x="942" y="787"/>
                </a:lnTo>
                <a:lnTo>
                  <a:pt x="0" y="787"/>
                </a:lnTo>
                <a:lnTo>
                  <a:pt x="0" y="0"/>
                </a:lnTo>
                <a:lnTo>
                  <a:pt x="138" y="0"/>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2" name="Line 88"/>
          <p:cNvSpPr>
            <a:spLocks noChangeShapeType="1"/>
          </p:cNvSpPr>
          <p:nvPr/>
        </p:nvSpPr>
        <p:spPr bwMode="auto">
          <a:xfrm flipH="1">
            <a:off x="2647950" y="1203325"/>
            <a:ext cx="269875" cy="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3" name="Freeform 89"/>
          <p:cNvSpPr>
            <a:spLocks/>
          </p:cNvSpPr>
          <p:nvPr/>
        </p:nvSpPr>
        <p:spPr bwMode="auto">
          <a:xfrm>
            <a:off x="1770063" y="3594100"/>
            <a:ext cx="488950" cy="2252663"/>
          </a:xfrm>
          <a:custGeom>
            <a:avLst/>
            <a:gdLst>
              <a:gd name="T0" fmla="*/ 488950 w 267"/>
              <a:gd name="T1" fmla="*/ 0 h 1419"/>
              <a:gd name="T2" fmla="*/ 206934 w 267"/>
              <a:gd name="T3" fmla="*/ 0 h 1419"/>
              <a:gd name="T4" fmla="*/ 206934 w 267"/>
              <a:gd name="T5" fmla="*/ 2252663 h 1419"/>
              <a:gd name="T6" fmla="*/ 0 w 267"/>
              <a:gd name="T7" fmla="*/ 2252663 h 14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7" h="1419">
                <a:moveTo>
                  <a:pt x="267" y="0"/>
                </a:moveTo>
                <a:lnTo>
                  <a:pt x="113" y="0"/>
                </a:lnTo>
                <a:lnTo>
                  <a:pt x="113" y="1419"/>
                </a:lnTo>
                <a:lnTo>
                  <a:pt x="0" y="1419"/>
                </a:lnTo>
              </a:path>
            </a:pathLst>
          </a:custGeom>
          <a:noFill/>
          <a:ln w="9525" cap="flat" cmpd="sng">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4" name="Line 90"/>
          <p:cNvSpPr>
            <a:spLocks noChangeShapeType="1"/>
          </p:cNvSpPr>
          <p:nvPr/>
        </p:nvSpPr>
        <p:spPr bwMode="auto">
          <a:xfrm flipH="1">
            <a:off x="3871913" y="3271838"/>
            <a:ext cx="785812" cy="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5" name="Freeform 91"/>
          <p:cNvSpPr>
            <a:spLocks/>
          </p:cNvSpPr>
          <p:nvPr/>
        </p:nvSpPr>
        <p:spPr bwMode="auto">
          <a:xfrm>
            <a:off x="6280150" y="3198813"/>
            <a:ext cx="669925" cy="349250"/>
          </a:xfrm>
          <a:custGeom>
            <a:avLst/>
            <a:gdLst>
              <a:gd name="T0" fmla="*/ 0 w 422"/>
              <a:gd name="T1" fmla="*/ 14288 h 220"/>
              <a:gd name="T2" fmla="*/ 488950 w 422"/>
              <a:gd name="T3" fmla="*/ 1588 h 220"/>
              <a:gd name="T4" fmla="*/ 488950 w 422"/>
              <a:gd name="T5" fmla="*/ 349250 h 220"/>
              <a:gd name="T6" fmla="*/ 669925 w 422"/>
              <a:gd name="T7" fmla="*/ 349250 h 2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2" h="220">
                <a:moveTo>
                  <a:pt x="0" y="9"/>
                </a:moveTo>
                <a:cubicBezTo>
                  <a:pt x="243" y="0"/>
                  <a:pt x="141" y="1"/>
                  <a:pt x="308" y="1"/>
                </a:cubicBezTo>
                <a:lnTo>
                  <a:pt x="308" y="220"/>
                </a:lnTo>
                <a:lnTo>
                  <a:pt x="422" y="220"/>
                </a:lnTo>
              </a:path>
            </a:pathLst>
          </a:custGeom>
          <a:noFill/>
          <a:ln w="25400" cap="flat" cmpd="sng">
            <a:solidFill>
              <a:srgbClr val="FF00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436" name="Text Box 92"/>
          <p:cNvSpPr txBox="1">
            <a:spLocks noChangeArrowheads="1"/>
          </p:cNvSpPr>
          <p:nvPr/>
        </p:nvSpPr>
        <p:spPr bwMode="auto">
          <a:xfrm>
            <a:off x="-1588" y="2481263"/>
            <a:ext cx="1911351" cy="2378075"/>
          </a:xfrm>
          <a:prstGeom prst="rect">
            <a:avLst/>
          </a:prstGeom>
          <a:solidFill>
            <a:srgbClr val="FFCC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sz="2000">
                <a:ea typeface="TSC UMing S TT" pitchFamily="49" charset="-120"/>
              </a:rPr>
              <a:t>Data tables are </a:t>
            </a:r>
            <a:r>
              <a:rPr lang="en-US" altLang="zh-CN" sz="2000" i="1">
                <a:ea typeface="TSC UMing S TT" pitchFamily="49" charset="-120"/>
              </a:rPr>
              <a:t>linked</a:t>
            </a:r>
            <a:r>
              <a:rPr lang="en-US" altLang="zh-CN" sz="2000">
                <a:ea typeface="TSC UMing S TT" pitchFamily="49" charset="-120"/>
              </a:rPr>
              <a:t> to each other via </a:t>
            </a:r>
            <a:r>
              <a:rPr lang="en-US" altLang="zh-CN" sz="2000" i="1">
                <a:ea typeface="TSC UMing S TT" pitchFamily="49" charset="-120"/>
              </a:rPr>
              <a:t>Person IDs</a:t>
            </a:r>
            <a:r>
              <a:rPr lang="en-US" altLang="zh-CN" sz="2000">
                <a:ea typeface="TSC UMing S TT" pitchFamily="49" charset="-120"/>
              </a:rPr>
              <a:t>.</a:t>
            </a:r>
          </a:p>
          <a:p>
            <a:pPr eaLnBrk="1" hangingPunct="1">
              <a:spcBef>
                <a:spcPct val="50000"/>
              </a:spcBef>
            </a:pPr>
            <a:r>
              <a:rPr lang="zh-CN" altLang="en-US" sz="2000">
                <a:ea typeface="TSC UMing S TT" pitchFamily="49" charset="-120"/>
              </a:rPr>
              <a:t>這些資料表通過人物代碼關聯起來。</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66" descr="inside_01_01"/>
          <p:cNvPicPr>
            <a:picLocks noChangeAspect="1" noChangeArrowheads="1"/>
          </p:cNvPicPr>
          <p:nvPr/>
        </p:nvPicPr>
        <p:blipFill>
          <a:blip r:embed="rId3">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3"/>
          <p:cNvSpPr>
            <a:spLocks noGrp="1" noChangeArrowheads="1"/>
          </p:cNvSpPr>
          <p:nvPr>
            <p:ph type="title"/>
          </p:nvPr>
        </p:nvSpPr>
        <p:spPr>
          <a:xfrm>
            <a:off x="6350" y="957263"/>
            <a:ext cx="9144000" cy="801687"/>
          </a:xfrm>
          <a:solidFill>
            <a:srgbClr val="FFCC00"/>
          </a:solidFill>
        </p:spPr>
        <p:txBody>
          <a:bodyPr/>
          <a:lstStyle/>
          <a:p>
            <a:pPr eaLnBrk="1" hangingPunct="1"/>
            <a:r>
              <a:rPr lang="en-US" altLang="zh-CN" sz="2800" smtClean="0">
                <a:ea typeface="宋体" pitchFamily="2" charset="-122"/>
              </a:rPr>
              <a:t>(2) Codes are described by other tables.</a:t>
            </a:r>
            <a:br>
              <a:rPr lang="en-US" altLang="zh-CN" sz="2800" smtClean="0">
                <a:ea typeface="宋体" pitchFamily="2" charset="-122"/>
              </a:rPr>
            </a:br>
            <a:r>
              <a:rPr lang="zh-CN" altLang="en-US" sz="2800" b="1" smtClean="0">
                <a:ea typeface="宋体" pitchFamily="2" charset="-122"/>
              </a:rPr>
              <a:t>代碼的內容可以通過其他資料表加以描述。</a:t>
            </a:r>
          </a:p>
        </p:txBody>
      </p:sp>
      <p:sp>
        <p:nvSpPr>
          <p:cNvPr id="58372" name="Rectangle 4"/>
          <p:cNvSpPr>
            <a:spLocks noGrp="1" noChangeArrowheads="1"/>
          </p:cNvSpPr>
          <p:nvPr>
            <p:ph type="body" sz="half" idx="1"/>
          </p:nvPr>
        </p:nvSpPr>
        <p:spPr>
          <a:xfrm>
            <a:off x="266700" y="1908175"/>
            <a:ext cx="4926013" cy="4594225"/>
          </a:xfrm>
        </p:spPr>
        <p:txBody>
          <a:bodyPr/>
          <a:lstStyle/>
          <a:p>
            <a:pPr eaLnBrk="1" hangingPunct="1">
              <a:lnSpc>
                <a:spcPct val="90000"/>
              </a:lnSpc>
            </a:pPr>
            <a:r>
              <a:rPr lang="en-US" altLang="zh-CN" smtClean="0">
                <a:ea typeface="宋体" pitchFamily="2" charset="-122"/>
              </a:rPr>
              <a:t>Each code represents a distinct entity. </a:t>
            </a:r>
          </a:p>
          <a:p>
            <a:pPr eaLnBrk="1" hangingPunct="1">
              <a:lnSpc>
                <a:spcPct val="90000"/>
              </a:lnSpc>
            </a:pPr>
            <a:r>
              <a:rPr lang="en-US" altLang="zh-CN" smtClean="0">
                <a:ea typeface="宋体" pitchFamily="2" charset="-122"/>
              </a:rPr>
              <a:t>The meaning of each code is explained in Chinese and English in </a:t>
            </a:r>
            <a:r>
              <a:rPr lang="en-US" altLang="zh-CN" i="1" smtClean="0">
                <a:ea typeface="宋体" pitchFamily="2" charset="-122"/>
              </a:rPr>
              <a:t>code tables</a:t>
            </a:r>
            <a:r>
              <a:rPr lang="en-US" altLang="zh-CN" smtClean="0">
                <a:ea typeface="宋体" pitchFamily="2" charset="-122"/>
              </a:rPr>
              <a:t>. </a:t>
            </a:r>
          </a:p>
          <a:p>
            <a:pPr eaLnBrk="1" hangingPunct="1">
              <a:lnSpc>
                <a:spcPct val="90000"/>
              </a:lnSpc>
            </a:pPr>
            <a:r>
              <a:rPr lang="en-US" altLang="zh-CN" smtClean="0">
                <a:ea typeface="宋体" pitchFamily="2" charset="-122"/>
              </a:rPr>
              <a:t>Each code may be classified under different </a:t>
            </a:r>
            <a:r>
              <a:rPr lang="en-US" altLang="zh-CN" i="1" smtClean="0">
                <a:ea typeface="宋体" pitchFamily="2" charset="-122"/>
              </a:rPr>
              <a:t>types</a:t>
            </a:r>
            <a:r>
              <a:rPr lang="en-US" altLang="zh-CN" smtClean="0">
                <a:ea typeface="宋体" pitchFamily="2" charset="-122"/>
              </a:rPr>
              <a:t> (and subtypes).</a:t>
            </a:r>
          </a:p>
          <a:p>
            <a:pPr eaLnBrk="1" hangingPunct="1">
              <a:lnSpc>
                <a:spcPct val="90000"/>
              </a:lnSpc>
            </a:pPr>
            <a:r>
              <a:rPr lang="en-US" altLang="zh-CN" smtClean="0">
                <a:ea typeface="宋体" pitchFamily="2" charset="-122"/>
              </a:rPr>
              <a:t>Supplementary information may be provided for a code in additional tables. </a:t>
            </a:r>
            <a:endParaRPr lang="en-US" altLang="zh-CN" i="1" smtClean="0">
              <a:ea typeface="宋体" pitchFamily="2" charset="-122"/>
            </a:endParaRPr>
          </a:p>
        </p:txBody>
      </p:sp>
      <p:sp>
        <p:nvSpPr>
          <p:cNvPr id="58373" name="Rectangle 5"/>
          <p:cNvSpPr>
            <a:spLocks noGrp="1" noChangeArrowheads="1"/>
          </p:cNvSpPr>
          <p:nvPr>
            <p:ph type="body" sz="half" idx="2"/>
          </p:nvPr>
        </p:nvSpPr>
        <p:spPr>
          <a:xfrm>
            <a:off x="5564188" y="2057400"/>
            <a:ext cx="3122612" cy="4525963"/>
          </a:xfrm>
        </p:spPr>
        <p:txBody>
          <a:bodyPr/>
          <a:lstStyle/>
          <a:p>
            <a:pPr eaLnBrk="1" hangingPunct="1">
              <a:lnSpc>
                <a:spcPct val="90000"/>
              </a:lnSpc>
            </a:pPr>
            <a:r>
              <a:rPr lang="zh-CN" altLang="en-US" sz="2400" smtClean="0">
                <a:ea typeface="宋体" pitchFamily="2" charset="-122"/>
              </a:rPr>
              <a:t>每個代碼代表一個實體。</a:t>
            </a:r>
          </a:p>
          <a:p>
            <a:pPr eaLnBrk="1" hangingPunct="1">
              <a:lnSpc>
                <a:spcPct val="90000"/>
              </a:lnSpc>
            </a:pPr>
            <a:r>
              <a:rPr lang="zh-CN" altLang="en-US" sz="2400" smtClean="0">
                <a:ea typeface="宋体" pitchFamily="2" charset="-122"/>
              </a:rPr>
              <a:t>每個代碼的意涵在</a:t>
            </a:r>
            <a:r>
              <a:rPr lang="zh-CN" altLang="en-US" sz="2400" b="1" smtClean="0">
                <a:ea typeface="宋体" pitchFamily="2" charset="-122"/>
              </a:rPr>
              <a:t>代碼表</a:t>
            </a:r>
            <a:r>
              <a:rPr lang="zh-CN" altLang="en-US" sz="2400" smtClean="0">
                <a:ea typeface="宋体" pitchFamily="2" charset="-122"/>
              </a:rPr>
              <a:t>中用中、英文分別予以描述。</a:t>
            </a:r>
          </a:p>
          <a:p>
            <a:pPr eaLnBrk="1" hangingPunct="1">
              <a:lnSpc>
                <a:spcPct val="90000"/>
              </a:lnSpc>
            </a:pPr>
            <a:r>
              <a:rPr lang="zh-CN" altLang="en-US" sz="2400" smtClean="0">
                <a:ea typeface="宋体" pitchFamily="2" charset="-122"/>
              </a:rPr>
              <a:t>每個代碼可以被劃分入不同的</a:t>
            </a:r>
            <a:r>
              <a:rPr lang="zh-CN" altLang="en-US" sz="2400" b="1" smtClean="0">
                <a:ea typeface="宋体" pitchFamily="2" charset="-122"/>
              </a:rPr>
              <a:t>類別</a:t>
            </a:r>
            <a:r>
              <a:rPr lang="zh-CN" altLang="en-US" sz="2400" smtClean="0">
                <a:ea typeface="宋体" pitchFamily="2" charset="-122"/>
              </a:rPr>
              <a:t>（以及</a:t>
            </a:r>
            <a:r>
              <a:rPr lang="zh-CN" altLang="en-US" sz="2400" b="1" smtClean="0">
                <a:ea typeface="宋体" pitchFamily="2" charset="-122"/>
              </a:rPr>
              <a:t>子類別</a:t>
            </a:r>
            <a:r>
              <a:rPr lang="zh-CN" altLang="en-US" sz="2400" smtClean="0">
                <a:ea typeface="宋体" pitchFamily="2" charset="-122"/>
              </a:rPr>
              <a:t>）。</a:t>
            </a:r>
          </a:p>
          <a:p>
            <a:pPr eaLnBrk="1" hangingPunct="1">
              <a:lnSpc>
                <a:spcPct val="90000"/>
              </a:lnSpc>
            </a:pPr>
            <a:r>
              <a:rPr lang="zh-CN" altLang="en-US" sz="2400" smtClean="0">
                <a:ea typeface="宋体" pitchFamily="2" charset="-122"/>
              </a:rPr>
              <a:t>數據庫還可以通過其他資料表為代碼補充額外的信息。</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2754" name="Group 2"/>
          <p:cNvGraphicFramePr>
            <a:graphicFrameLocks noGrp="1"/>
          </p:cNvGraphicFramePr>
          <p:nvPr/>
        </p:nvGraphicFramePr>
        <p:xfrm>
          <a:off x="2684463" y="1166813"/>
          <a:ext cx="1636712" cy="2419502"/>
        </p:xfrm>
        <a:graphic>
          <a:graphicData uri="http://schemas.openxmlformats.org/drawingml/2006/table">
            <a:tbl>
              <a:tblPr/>
              <a:tblGrid>
                <a:gridCol w="1636712"/>
              </a:tblGrid>
              <a:tr h="670384">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POSTINGS</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任官</a:t>
                      </a:r>
                    </a:p>
                  </a:txBody>
                  <a:tcPr marT="45708" marB="4570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1748966">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ID</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r>
                      <a:b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b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Postings ID</a:t>
                      </a:r>
                      <a:endParaRPr kumimoji="0" lang="zh-TW" altLang="en-US"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Office ID</a:t>
                      </a:r>
                      <a:b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b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Start Date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End Date,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02762" name="Group 10"/>
          <p:cNvGraphicFramePr>
            <a:graphicFrameLocks noGrp="1"/>
          </p:cNvGraphicFramePr>
          <p:nvPr/>
        </p:nvGraphicFramePr>
        <p:xfrm>
          <a:off x="3205163" y="4552950"/>
          <a:ext cx="2532062" cy="2063882"/>
        </p:xfrm>
        <a:graphic>
          <a:graphicData uri="http://schemas.openxmlformats.org/drawingml/2006/table">
            <a:tbl>
              <a:tblPr/>
              <a:tblGrid>
                <a:gridCol w="2532062"/>
              </a:tblGrid>
              <a:tr h="944734">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CODE_TYPE REL</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官名代碼</a:t>
                      </a:r>
                      <a:r>
                        <a:rPr kumimoji="0" lang="en-US" altLang="zh-TW" sz="2000" b="1" i="0" u="none" strike="noStrike" cap="none" normalizeH="0" baseline="0" smtClean="0">
                          <a:ln>
                            <a:noFill/>
                          </a:ln>
                          <a:solidFill>
                            <a:schemeClr val="tx1"/>
                          </a:solidFill>
                          <a:effectLst/>
                          <a:latin typeface="Arial" pitchFamily="34" charset="0"/>
                          <a:ea typeface="PMingLiU" pitchFamily="18" charset="-120"/>
                        </a:rPr>
                        <a:t>-</a:t>
                      </a:r>
                      <a:r>
                        <a:rPr kumimoji="0" lang="zh-TW" altLang="en-US" sz="2000" b="1" i="0" u="none" strike="noStrike" cap="none" normalizeH="0" baseline="0" smtClean="0">
                          <a:ln>
                            <a:noFill/>
                          </a:ln>
                          <a:solidFill>
                            <a:schemeClr val="tx1"/>
                          </a:solidFill>
                          <a:effectLst/>
                          <a:latin typeface="Arial" pitchFamily="34" charset="0"/>
                          <a:ea typeface="PMingLiU" pitchFamily="18" charset="-120"/>
                        </a:rPr>
                        <a:t>類別關係</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r>
              <a:tr h="1119016">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Office</a:t>
                      </a:r>
                      <a:r>
                        <a:rPr kumimoji="0" lang="zh-TW" altLang="en-US"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 </a:t>
                      </a: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FF00FF"/>
                          </a:solidFill>
                          <a:effectLst/>
                          <a:latin typeface="Arial" pitchFamily="34" charset="0"/>
                          <a:ea typeface="PMingLiU" pitchFamily="18" charset="-120"/>
                          <a:cs typeface="Times New Roman" pitchFamily="18" charset="0"/>
                        </a:rPr>
                        <a:t>Office Type ID</a:t>
                      </a:r>
                      <a:r>
                        <a:rPr kumimoji="0" lang="en-US" altLang="zh-CN" sz="1800" b="1" i="1" u="none" strike="noStrike" cap="none" normalizeH="0" baseline="0" smtClean="0">
                          <a:ln>
                            <a:noFill/>
                          </a:ln>
                          <a:solidFill>
                            <a:srgbClr val="FF00FF"/>
                          </a:solidFill>
                          <a:effectLst/>
                          <a:latin typeface="Arial" pitchFamily="34" charset="0"/>
                          <a:ea typeface="PMingLiU" pitchFamily="18" charset="-120"/>
                          <a:cs typeface="Times New Roman" pitchFamily="18" charset="0"/>
                        </a:rPr>
                        <a:t>,</a:t>
                      </a:r>
                      <a:endParaRPr kumimoji="0" lang="en-US" altLang="zh-TW" sz="1800" b="1" i="1" u="none" strike="noStrike" cap="none" normalizeH="0" baseline="0" smtClean="0">
                        <a:ln>
                          <a:noFill/>
                        </a:ln>
                        <a:solidFill>
                          <a:srgbClr val="FF00FF"/>
                        </a:solidFill>
                        <a:effectLst/>
                        <a:latin typeface="Arial" pitchFamily="34" charset="0"/>
                        <a:ea typeface="PMingLiU" pitchFamily="18" charset="-12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02770" name="Group 18"/>
          <p:cNvGraphicFramePr>
            <a:graphicFrameLocks noGrp="1"/>
          </p:cNvGraphicFramePr>
          <p:nvPr/>
        </p:nvGraphicFramePr>
        <p:xfrm>
          <a:off x="182563" y="1192213"/>
          <a:ext cx="1622425" cy="3230864"/>
        </p:xfrm>
        <a:graphic>
          <a:graphicData uri="http://schemas.openxmlformats.org/drawingml/2006/table">
            <a:tbl>
              <a:tblPr/>
              <a:tblGrid>
                <a:gridCol w="1622425"/>
              </a:tblGrid>
              <a:tr h="670494">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BIOG_MAIN</a:t>
                      </a:r>
                      <a:endPar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基本資料</a:t>
                      </a:r>
                      <a:endParaRPr kumimoji="0" lang="en-US" altLang="zh-CN" sz="2000" b="1"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6" marB="45716"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2560068">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Person</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 </a:t>
                      </a:r>
                      <a:r>
                        <a:rPr kumimoji="0" lang="en-US" altLang="zh-CN"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I</a:t>
                      </a:r>
                      <a:r>
                        <a:rPr kumimoji="0" lang="en-US" altLang="zh-TW" sz="1800" b="1" i="0" u="none" strike="noStrike" cap="none" normalizeH="0" baseline="0" smtClean="0">
                          <a:ln>
                            <a:noFill/>
                          </a:ln>
                          <a:solidFill>
                            <a:srgbClr val="FF3300"/>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Name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姓名</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Born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Died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Index Year</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Choronym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Dynasty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6" marB="45716"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02778" name="Group 26"/>
          <p:cNvGraphicFramePr>
            <a:graphicFrameLocks noGrp="1"/>
          </p:cNvGraphicFramePr>
          <p:nvPr/>
        </p:nvGraphicFramePr>
        <p:xfrm>
          <a:off x="5178425" y="1187450"/>
          <a:ext cx="2114550" cy="2133600"/>
        </p:xfrm>
        <a:graphic>
          <a:graphicData uri="http://schemas.openxmlformats.org/drawingml/2006/table">
            <a:tbl>
              <a:tblPr/>
              <a:tblGrid>
                <a:gridCol w="2114550"/>
              </a:tblGrid>
              <a:tr h="438150">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CODES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官名代碼表</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r>
              <a:tr h="1166813">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Office </a:t>
                      </a:r>
                      <a:r>
                        <a:rPr kumimoji="0" lang="en-US" altLang="zh-CN"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I</a:t>
                      </a: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Title (Chn)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Title (Pinyin)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Title (Eng),</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202786" name="Group 34"/>
          <p:cNvGraphicFramePr>
            <a:graphicFrameLocks noGrp="1"/>
          </p:cNvGraphicFramePr>
          <p:nvPr/>
        </p:nvGraphicFramePr>
        <p:xfrm>
          <a:off x="661988" y="4583113"/>
          <a:ext cx="2005012" cy="2133600"/>
        </p:xfrm>
        <a:graphic>
          <a:graphicData uri="http://schemas.openxmlformats.org/drawingml/2006/table">
            <a:tbl>
              <a:tblPr/>
              <a:tblGrid>
                <a:gridCol w="2005012"/>
              </a:tblGrid>
              <a:tr h="438150">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TYPES</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官名類別</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r>
              <a:tr h="1220788">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FF00FF"/>
                          </a:solidFill>
                          <a:effectLst/>
                          <a:latin typeface="Arial" pitchFamily="34" charset="0"/>
                          <a:ea typeface="PMingLiU" pitchFamily="18" charset="-120"/>
                          <a:cs typeface="Times New Roman" pitchFamily="18" charset="0"/>
                        </a:rPr>
                        <a:t>Office Type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Type Description</a:t>
                      </a:r>
                      <a:endParaRPr kumimoji="0" lang="zh-TW" altLang="en-US"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rgbClr val="FF00FF"/>
                          </a:solidFill>
                          <a:effectLst/>
                          <a:latin typeface="Arial" pitchFamily="34" charset="0"/>
                          <a:ea typeface="PMingLiU" pitchFamily="18" charset="-120"/>
                          <a:cs typeface="Times New Roman" pitchFamily="18" charset="0"/>
                        </a:rPr>
                        <a:t>Type Parent ID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Type Level,</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0" i="1" u="none" strike="noStrike" cap="none" normalizeH="0" baseline="0" smtClean="0">
                          <a:ln>
                            <a:noFill/>
                          </a:ln>
                          <a:solidFill>
                            <a:schemeClr val="tx1"/>
                          </a:solidFill>
                          <a:effectLst/>
                          <a:latin typeface="Arial" pitchFamily="34" charset="0"/>
                          <a:ea typeface="PMingLiU" pitchFamily="18" charset="-120"/>
                        </a:rPr>
                        <a:t>etc</a:t>
                      </a:r>
                      <a:endParaRPr kumimoji="0" lang="en-US" altLang="zh-CN" sz="1800" b="0" i="1"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9434" name="Line 42"/>
          <p:cNvSpPr>
            <a:spLocks noChangeShapeType="1"/>
          </p:cNvSpPr>
          <p:nvPr/>
        </p:nvSpPr>
        <p:spPr bwMode="auto">
          <a:xfrm>
            <a:off x="433388" y="3146425"/>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5" name="Line 43"/>
          <p:cNvSpPr>
            <a:spLocks noChangeShapeType="1"/>
          </p:cNvSpPr>
          <p:nvPr/>
        </p:nvSpPr>
        <p:spPr bwMode="auto">
          <a:xfrm>
            <a:off x="1790700" y="2027238"/>
            <a:ext cx="887413" cy="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6" name="Freeform 44"/>
          <p:cNvSpPr>
            <a:spLocks/>
          </p:cNvSpPr>
          <p:nvPr/>
        </p:nvSpPr>
        <p:spPr bwMode="auto">
          <a:xfrm>
            <a:off x="4316413" y="2068513"/>
            <a:ext cx="858837" cy="504825"/>
          </a:xfrm>
          <a:custGeom>
            <a:avLst/>
            <a:gdLst>
              <a:gd name="T0" fmla="*/ 0 w 541"/>
              <a:gd name="T1" fmla="*/ 504825 h 318"/>
              <a:gd name="T2" fmla="*/ 436562 w 541"/>
              <a:gd name="T3" fmla="*/ 504825 h 318"/>
              <a:gd name="T4" fmla="*/ 436562 w 541"/>
              <a:gd name="T5" fmla="*/ 0 h 318"/>
              <a:gd name="T6" fmla="*/ 858837 w 541"/>
              <a:gd name="T7" fmla="*/ 0 h 3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1" h="318">
                <a:moveTo>
                  <a:pt x="0" y="318"/>
                </a:moveTo>
                <a:cubicBezTo>
                  <a:pt x="92" y="318"/>
                  <a:pt x="183" y="318"/>
                  <a:pt x="275" y="318"/>
                </a:cubicBezTo>
                <a:lnTo>
                  <a:pt x="275" y="0"/>
                </a:lnTo>
                <a:lnTo>
                  <a:pt x="541" y="0"/>
                </a:lnTo>
              </a:path>
            </a:pathLst>
          </a:custGeom>
          <a:noFill/>
          <a:ln w="25400" cap="flat" cmpd="sng">
            <a:solidFill>
              <a:srgbClr val="0000F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7" name="Freeform 45"/>
          <p:cNvSpPr>
            <a:spLocks/>
          </p:cNvSpPr>
          <p:nvPr/>
        </p:nvSpPr>
        <p:spPr bwMode="auto">
          <a:xfrm>
            <a:off x="2673350" y="5383213"/>
            <a:ext cx="504825" cy="558800"/>
          </a:xfrm>
          <a:custGeom>
            <a:avLst/>
            <a:gdLst>
              <a:gd name="T0" fmla="*/ 504825 w 318"/>
              <a:gd name="T1" fmla="*/ 558800 h 352"/>
              <a:gd name="T2" fmla="*/ 258763 w 318"/>
              <a:gd name="T3" fmla="*/ 558800 h 352"/>
              <a:gd name="T4" fmla="*/ 258763 w 318"/>
              <a:gd name="T5" fmla="*/ 0 h 352"/>
              <a:gd name="T6" fmla="*/ 0 w 318"/>
              <a:gd name="T7" fmla="*/ 0 h 3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8" h="352">
                <a:moveTo>
                  <a:pt x="318" y="352"/>
                </a:moveTo>
                <a:lnTo>
                  <a:pt x="163" y="352"/>
                </a:lnTo>
                <a:lnTo>
                  <a:pt x="163" y="0"/>
                </a:lnTo>
                <a:lnTo>
                  <a:pt x="0" y="0"/>
                </a:lnTo>
              </a:path>
            </a:pathLst>
          </a:custGeom>
          <a:noFill/>
          <a:ln w="25400" cap="flat" cmpd="sng">
            <a:solidFill>
              <a:srgbClr val="FF00F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38" name="Freeform 46"/>
          <p:cNvSpPr>
            <a:spLocks/>
          </p:cNvSpPr>
          <p:nvPr/>
        </p:nvSpPr>
        <p:spPr bwMode="auto">
          <a:xfrm>
            <a:off x="285750" y="5422900"/>
            <a:ext cx="368300" cy="560388"/>
          </a:xfrm>
          <a:custGeom>
            <a:avLst/>
            <a:gdLst>
              <a:gd name="T0" fmla="*/ 368300 w 232"/>
              <a:gd name="T1" fmla="*/ 560388 h 353"/>
              <a:gd name="T2" fmla="*/ 0 w 232"/>
              <a:gd name="T3" fmla="*/ 560388 h 353"/>
              <a:gd name="T4" fmla="*/ 0 w 232"/>
              <a:gd name="T5" fmla="*/ 0 h 353"/>
              <a:gd name="T6" fmla="*/ 354013 w 232"/>
              <a:gd name="T7" fmla="*/ 0 h 3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2" h="353">
                <a:moveTo>
                  <a:pt x="232" y="353"/>
                </a:moveTo>
                <a:lnTo>
                  <a:pt x="0" y="353"/>
                </a:lnTo>
                <a:lnTo>
                  <a:pt x="0" y="0"/>
                </a:lnTo>
                <a:lnTo>
                  <a:pt x="223" y="0"/>
                </a:lnTo>
              </a:path>
            </a:pathLst>
          </a:custGeom>
          <a:noFill/>
          <a:ln w="19050" cap="flat" cmpd="sng">
            <a:solidFill>
              <a:srgbClr val="FF00F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59439" name="Picture 66" descr="inside_01_01"/>
          <p:cNvPicPr>
            <a:picLocks noChangeAspect="1" noChangeArrowheads="1"/>
          </p:cNvPicPr>
          <p:nvPr/>
        </p:nvPicPr>
        <p:blipFill>
          <a:blip r:embed="rId2">
            <a:extLst>
              <a:ext uri="{28A0092B-C50C-407E-A947-70E740481C1C}">
                <a14:useLocalDpi xmlns:a14="http://schemas.microsoft.com/office/drawing/2010/main" val="0"/>
              </a:ext>
            </a:extLst>
          </a:blip>
          <a:srcRect l="4286" r="4286"/>
          <a:stretch>
            <a:fillRect/>
          </a:stretch>
        </p:blipFill>
        <p:spPr bwMode="auto">
          <a:xfrm>
            <a:off x="0" y="635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2800" name="Group 48"/>
          <p:cNvGraphicFramePr>
            <a:graphicFrameLocks noGrp="1"/>
          </p:cNvGraphicFramePr>
          <p:nvPr>
            <p:ph/>
          </p:nvPr>
        </p:nvGraphicFramePr>
        <p:xfrm>
          <a:off x="7199313" y="3887788"/>
          <a:ext cx="1781175" cy="2822792"/>
        </p:xfrm>
        <a:graphic>
          <a:graphicData uri="http://schemas.openxmlformats.org/drawingml/2006/table">
            <a:tbl>
              <a:tblPr/>
              <a:tblGrid>
                <a:gridCol w="1781175"/>
              </a:tblGrid>
              <a:tr h="811122">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OFFICE DATA</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smtClean="0">
                          <a:ln>
                            <a:noFill/>
                          </a:ln>
                          <a:solidFill>
                            <a:schemeClr val="tx1"/>
                          </a:solidFill>
                          <a:effectLst/>
                          <a:latin typeface="Arial" pitchFamily="34" charset="0"/>
                          <a:ea typeface="PMingLiU" pitchFamily="18" charset="-120"/>
                        </a:rPr>
                        <a:t>官名</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資料</a:t>
                      </a:r>
                    </a:p>
                  </a:txBody>
                  <a:tcPr marT="45715" marB="4571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FFFF"/>
                    </a:solidFill>
                  </a:tcPr>
                </a:tc>
              </a:tr>
              <a:tr h="2011453">
                <a:tc>
                  <a:txBody>
                    <a:bodyPr/>
                    <a:lstStyle>
                      <a:lvl1pPr marL="342900" indent="-342900">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Office </a:t>
                      </a:r>
                      <a:r>
                        <a:rPr kumimoji="0" lang="en-US" altLang="zh-CN"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I</a:t>
                      </a:r>
                      <a:r>
                        <a:rPr kumimoji="0" lang="en-US" altLang="zh-TW" sz="1800" b="1" i="1" u="none" strike="noStrike" cap="none" normalizeH="0" baseline="0" smtClean="0">
                          <a:ln>
                            <a:noFill/>
                          </a:ln>
                          <a:solidFill>
                            <a:srgbClr val="0066FF"/>
                          </a:solidFill>
                          <a:effectLst/>
                          <a:latin typeface="Arial" pitchFamily="34" charset="0"/>
                          <a:ea typeface="PMingLiU" pitchFamily="18" charset="-120"/>
                          <a:cs typeface="Times New Roman" pitchFamily="18" charset="0"/>
                        </a:rPr>
                        <a:t>D</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Start Date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End Date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Level</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Rank</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pitchFamily="34" charset="0"/>
                          <a:ea typeface="PMingLiU" pitchFamily="18" charset="-120"/>
                          <a:cs typeface="Times New Roman" pitchFamily="18" charset="0"/>
                        </a:rPr>
                        <a:t>Salary,</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rPr>
                        <a:t>etc</a:t>
                      </a:r>
                      <a:endParaRPr kumimoji="0" lang="en-US" altLang="zh-TW" sz="1800" b="0" i="1" u="none" strike="noStrike" cap="none" normalizeH="0" baseline="0" smtClean="0">
                        <a:ln>
                          <a:noFill/>
                        </a:ln>
                        <a:solidFill>
                          <a:schemeClr val="tx1"/>
                        </a:solidFill>
                        <a:effectLst/>
                        <a:latin typeface="Arial" pitchFamily="34" charset="0"/>
                        <a:ea typeface="PMingLiU" pitchFamily="18" charset="-120"/>
                        <a:cs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9448" name="Freeform 56"/>
          <p:cNvSpPr>
            <a:spLocks/>
          </p:cNvSpPr>
          <p:nvPr/>
        </p:nvSpPr>
        <p:spPr bwMode="auto">
          <a:xfrm>
            <a:off x="6386513" y="1965325"/>
            <a:ext cx="1516062" cy="2933700"/>
          </a:xfrm>
          <a:custGeom>
            <a:avLst/>
            <a:gdLst>
              <a:gd name="T0" fmla="*/ 901700 w 955"/>
              <a:gd name="T1" fmla="*/ 0 h 1848"/>
              <a:gd name="T2" fmla="*/ 1516062 w 955"/>
              <a:gd name="T3" fmla="*/ 0 h 1848"/>
              <a:gd name="T4" fmla="*/ 1516062 w 955"/>
              <a:gd name="T5" fmla="*/ 1692275 h 1848"/>
              <a:gd name="T6" fmla="*/ 0 w 955"/>
              <a:gd name="T7" fmla="*/ 1692275 h 1848"/>
              <a:gd name="T8" fmla="*/ 0 w 955"/>
              <a:gd name="T9" fmla="*/ 2933700 h 1848"/>
              <a:gd name="T10" fmla="*/ 806450 w 955"/>
              <a:gd name="T11" fmla="*/ 2933700 h 18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5" h="1848">
                <a:moveTo>
                  <a:pt x="568" y="0"/>
                </a:moveTo>
                <a:lnTo>
                  <a:pt x="955" y="0"/>
                </a:lnTo>
                <a:lnTo>
                  <a:pt x="955" y="1066"/>
                </a:lnTo>
                <a:lnTo>
                  <a:pt x="0" y="1066"/>
                </a:lnTo>
                <a:lnTo>
                  <a:pt x="0" y="1848"/>
                </a:lnTo>
                <a:lnTo>
                  <a:pt x="508" y="1848"/>
                </a:lnTo>
              </a:path>
            </a:pathLst>
          </a:custGeom>
          <a:noFill/>
          <a:ln w="25400" cap="flat" cmpd="sng">
            <a:solidFill>
              <a:srgbClr val="0000F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449" name="Freeform 57"/>
          <p:cNvSpPr>
            <a:spLocks/>
          </p:cNvSpPr>
          <p:nvPr/>
        </p:nvSpPr>
        <p:spPr bwMode="auto">
          <a:xfrm>
            <a:off x="5718175" y="4886325"/>
            <a:ext cx="655638" cy="668338"/>
          </a:xfrm>
          <a:custGeom>
            <a:avLst/>
            <a:gdLst>
              <a:gd name="T0" fmla="*/ 655638 w 413"/>
              <a:gd name="T1" fmla="*/ 0 h 421"/>
              <a:gd name="T2" fmla="*/ 382588 w 413"/>
              <a:gd name="T3" fmla="*/ 0 h 421"/>
              <a:gd name="T4" fmla="*/ 382588 w 413"/>
              <a:gd name="T5" fmla="*/ 668338 h 421"/>
              <a:gd name="T6" fmla="*/ 0 w 413"/>
              <a:gd name="T7" fmla="*/ 668338 h 4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3" h="421">
                <a:moveTo>
                  <a:pt x="413" y="0"/>
                </a:moveTo>
                <a:lnTo>
                  <a:pt x="241" y="0"/>
                </a:lnTo>
                <a:lnTo>
                  <a:pt x="241" y="421"/>
                </a:lnTo>
                <a:lnTo>
                  <a:pt x="0" y="421"/>
                </a:lnTo>
              </a:path>
            </a:pathLst>
          </a:custGeom>
          <a:noFill/>
          <a:ln w="25400" cap="flat" cmpd="sng">
            <a:solidFill>
              <a:srgbClr val="0000FF"/>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700" name="Group 172"/>
          <p:cNvGraphicFramePr>
            <a:graphicFrameLocks noGrp="1"/>
          </p:cNvGraphicFramePr>
          <p:nvPr>
            <p:ph sz="quarter" idx="4294967295"/>
          </p:nvPr>
        </p:nvGraphicFramePr>
        <p:xfrm>
          <a:off x="271463" y="1785938"/>
          <a:ext cx="2751137" cy="4240213"/>
        </p:xfrm>
        <a:graphic>
          <a:graphicData uri="http://schemas.openxmlformats.org/drawingml/2006/table">
            <a:tbl>
              <a:tblPr/>
              <a:tblGrid>
                <a:gridCol w="503237"/>
                <a:gridCol w="1362075"/>
                <a:gridCol w="885825"/>
              </a:tblGrid>
              <a:tr h="3048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Name</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Dates</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Sima Guang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司馬光</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1019-1086</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4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An Dun </a:t>
                      </a:r>
                      <a:r>
                        <a:rPr kumimoji="0" lang="zh-CN" altLang="en-US" sz="1400" b="0" i="0" u="none" strike="noStrike" cap="none" normalizeH="0" baseline="0" smtClean="0">
                          <a:ln>
                            <a:noFill/>
                          </a:ln>
                          <a:solidFill>
                            <a:schemeClr val="tx1"/>
                          </a:solidFill>
                          <a:effectLst/>
                          <a:latin typeface="Arial" pitchFamily="34" charset="0"/>
                          <a:ea typeface="宋体" pitchFamily="2" charset="-122"/>
                        </a:rPr>
                        <a:t>安惇</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a:t>
                      </a: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Chao Buzhi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晁補之</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 Jian(5)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陳薦</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 Min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陳敏</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Cheng Yi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程頤</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3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Ding Du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丁度</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9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8</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Fan Chunli </a:t>
                      </a:r>
                      <a:br>
                        <a:rPr kumimoji="0" lang="en-US" altLang="zh-CN" sz="1400" b="0" i="0" u="none" strike="noStrike" cap="none" normalizeH="0" baseline="0" smtClean="0">
                          <a:ln>
                            <a:noFill/>
                          </a:ln>
                          <a:solidFill>
                            <a:schemeClr val="tx1"/>
                          </a:solidFill>
                          <a:effectLst/>
                          <a:latin typeface="Arial" pitchFamily="34" charset="0"/>
                          <a:ea typeface="宋体" pitchFamily="2" charset="-122"/>
                        </a:rPr>
                      </a:br>
                      <a:r>
                        <a:rPr kumimoji="0" lang="zh-CN" altLang="en-US" sz="1400" b="0" i="0" u="none" strike="noStrike" cap="none" normalizeH="0" baseline="0" smtClean="0">
                          <a:ln>
                            <a:noFill/>
                          </a:ln>
                          <a:solidFill>
                            <a:schemeClr val="tx1"/>
                          </a:solidFill>
                          <a:effectLst/>
                          <a:latin typeface="Arial" pitchFamily="34" charset="0"/>
                          <a:ea typeface="宋体" pitchFamily="2" charset="-122"/>
                        </a:rPr>
                        <a:t>范純禮</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Arial" pitchFamily="34" charset="0"/>
                        <a:ea typeface="宋体" pitchFamily="2" charset="-122"/>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60460" name="Text Box 90"/>
          <p:cNvSpPr txBox="1">
            <a:spLocks noChangeArrowheads="1"/>
          </p:cNvSpPr>
          <p:nvPr/>
        </p:nvSpPr>
        <p:spPr bwMode="auto">
          <a:xfrm>
            <a:off x="1036638" y="-107950"/>
            <a:ext cx="70993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ctr"/>
            <a:r>
              <a:rPr lang="en-US" altLang="zh-CN" sz="2800" b="0">
                <a:solidFill>
                  <a:srgbClr val="0000FF"/>
                </a:solidFill>
                <a:ea typeface="TSC UMing S TT" pitchFamily="49" charset="-120"/>
              </a:rPr>
              <a:t>Example: A Subset of Data on Sima Guang</a:t>
            </a:r>
          </a:p>
          <a:p>
            <a:pPr algn="ctr"/>
            <a:r>
              <a:rPr lang="zh-CN" altLang="en-US" sz="2800">
                <a:solidFill>
                  <a:srgbClr val="0000FF"/>
                </a:solidFill>
                <a:ea typeface="PMingLiU" pitchFamily="18" charset="-120"/>
              </a:rPr>
              <a:t>示例：有關司馬光的部分數據</a:t>
            </a:r>
            <a:endParaRPr lang="zh-CN" altLang="en-US" sz="2800">
              <a:solidFill>
                <a:srgbClr val="0000FF"/>
              </a:solidFill>
              <a:ea typeface="TSC UMing S TT" pitchFamily="49" charset="-120"/>
            </a:endParaRPr>
          </a:p>
        </p:txBody>
      </p:sp>
      <p:graphicFrame>
        <p:nvGraphicFramePr>
          <p:cNvPr id="150687" name="Group 159"/>
          <p:cNvGraphicFramePr>
            <a:graphicFrameLocks noGrp="1"/>
          </p:cNvGraphicFramePr>
          <p:nvPr>
            <p:ph sz="quarter" idx="4294967295"/>
          </p:nvPr>
        </p:nvGraphicFramePr>
        <p:xfrm>
          <a:off x="3495675" y="1411288"/>
          <a:ext cx="2741613" cy="1437066"/>
        </p:xfrm>
        <a:graphic>
          <a:graphicData uri="http://schemas.openxmlformats.org/drawingml/2006/table">
            <a:tbl>
              <a:tblPr/>
              <a:tblGrid>
                <a:gridCol w="927100"/>
                <a:gridCol w="874713"/>
                <a:gridCol w="939800"/>
              </a:tblGrid>
              <a:tr h="5179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Person ID</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Office ID</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Posting Date</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66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1</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1059</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66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2</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1085</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2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00" marB="457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3</a:t>
                      </a:r>
                    </a:p>
                  </a:txBody>
                  <a:tcPr marT="45700" marB="457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1086</a:t>
                      </a:r>
                    </a:p>
                  </a:txBody>
                  <a:tcPr marT="45700" marB="457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graphicFrame>
        <p:nvGraphicFramePr>
          <p:cNvPr id="203843" name="Group 67"/>
          <p:cNvGraphicFramePr>
            <a:graphicFrameLocks noGrp="1"/>
          </p:cNvGraphicFramePr>
          <p:nvPr/>
        </p:nvGraphicFramePr>
        <p:xfrm>
          <a:off x="3525838" y="3654425"/>
          <a:ext cx="2481262" cy="2970531"/>
        </p:xfrm>
        <a:graphic>
          <a:graphicData uri="http://schemas.openxmlformats.org/drawingml/2006/table">
            <a:tbl>
              <a:tblPr/>
              <a:tblGrid>
                <a:gridCol w="792162"/>
                <a:gridCol w="887413"/>
                <a:gridCol w="801687"/>
              </a:tblGrid>
              <a:tr h="518049">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Person ID</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 Type ID</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 ID</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-1</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2</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2</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3</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3</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4</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4</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4735">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5</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5</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6</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6</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4</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7</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30949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pitchFamily="34" charset="0"/>
                          <a:ea typeface="宋体" pitchFamily="2" charset="-122"/>
                        </a:rPr>
                        <a:t>1</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7</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8</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FF"/>
                    </a:solidFill>
                  </a:tcPr>
                </a:tc>
              </a:tr>
            </a:tbl>
          </a:graphicData>
        </a:graphic>
      </p:graphicFrame>
      <p:sp>
        <p:nvSpPr>
          <p:cNvPr id="60525" name="Text Box 173"/>
          <p:cNvSpPr txBox="1">
            <a:spLocks noChangeArrowheads="1"/>
          </p:cNvSpPr>
          <p:nvPr/>
        </p:nvSpPr>
        <p:spPr bwMode="auto">
          <a:xfrm>
            <a:off x="3471863" y="711200"/>
            <a:ext cx="1765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Postings Data</a:t>
            </a:r>
          </a:p>
          <a:p>
            <a:r>
              <a:rPr lang="zh-CN" altLang="en-US" sz="2000">
                <a:ea typeface="TSC UMing S TT" pitchFamily="49" charset="-120"/>
              </a:rPr>
              <a:t>任官資料</a:t>
            </a:r>
          </a:p>
        </p:txBody>
      </p:sp>
      <p:sp>
        <p:nvSpPr>
          <p:cNvPr id="60526" name="Text Box 174"/>
          <p:cNvSpPr txBox="1">
            <a:spLocks noChangeArrowheads="1"/>
          </p:cNvSpPr>
          <p:nvPr/>
        </p:nvSpPr>
        <p:spPr bwMode="auto">
          <a:xfrm>
            <a:off x="3484563" y="2909888"/>
            <a:ext cx="28463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Associations Data</a:t>
            </a:r>
          </a:p>
          <a:p>
            <a:r>
              <a:rPr lang="zh-CN" altLang="en-US" sz="2000">
                <a:ea typeface="TSC UMing S TT" pitchFamily="49" charset="-120"/>
              </a:rPr>
              <a:t>社會關係資料</a:t>
            </a:r>
          </a:p>
        </p:txBody>
      </p:sp>
      <p:sp>
        <p:nvSpPr>
          <p:cNvPr id="60527" name="Text Box 177"/>
          <p:cNvSpPr txBox="1">
            <a:spLocks noChangeArrowheads="1"/>
          </p:cNvSpPr>
          <p:nvPr/>
        </p:nvSpPr>
        <p:spPr bwMode="auto">
          <a:xfrm>
            <a:off x="239713" y="1370013"/>
            <a:ext cx="1554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People </a:t>
            </a:r>
            <a:r>
              <a:rPr lang="zh-CN" altLang="en-US" sz="2000">
                <a:ea typeface="TSC UMing S TT" pitchFamily="49" charset="-120"/>
              </a:rPr>
              <a:t>人物</a:t>
            </a:r>
          </a:p>
        </p:txBody>
      </p:sp>
      <p:graphicFrame>
        <p:nvGraphicFramePr>
          <p:cNvPr id="150684" name="Group 156"/>
          <p:cNvGraphicFramePr>
            <a:graphicFrameLocks noGrp="1"/>
          </p:cNvGraphicFramePr>
          <p:nvPr>
            <p:ph type="tbl" idx="4294967295"/>
          </p:nvPr>
        </p:nvGraphicFramePr>
        <p:xfrm>
          <a:off x="6484938" y="1177925"/>
          <a:ext cx="2514600" cy="2073472"/>
        </p:xfrm>
        <a:graphic>
          <a:graphicData uri="http://schemas.openxmlformats.org/drawingml/2006/table">
            <a:tbl>
              <a:tblPr/>
              <a:tblGrid>
                <a:gridCol w="457200"/>
                <a:gridCol w="2057400"/>
              </a:tblGrid>
              <a:tr h="304707">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Office Name</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00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1</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度支勾院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Budget Auditor</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95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2</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Executive of the Chancellery</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31614">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0000FF"/>
                          </a:solidFill>
                          <a:effectLst/>
                          <a:latin typeface="Arial" pitchFamily="34" charset="0"/>
                          <a:ea typeface="宋体" pitchFamily="2" charset="-122"/>
                        </a:rPr>
                        <a:t>3</a:t>
                      </a:r>
                    </a:p>
                  </a:txBody>
                  <a:tcPr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Arial" pitchFamily="34" charset="0"/>
                          <a:ea typeface="宋体" pitchFamily="2" charset="-122"/>
                        </a:rPr>
                        <a:t>左僕射兼門下侍郎 </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Left Executive, Dept of Ministries</a:t>
                      </a:r>
                    </a:p>
                  </a:txBody>
                  <a:tcPr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150685" name="Group 157"/>
          <p:cNvGraphicFramePr>
            <a:graphicFrameLocks noGrp="1"/>
          </p:cNvGraphicFramePr>
          <p:nvPr>
            <p:ph type="tbl" idx="4294967295"/>
          </p:nvPr>
        </p:nvGraphicFramePr>
        <p:xfrm>
          <a:off x="6454775" y="3678238"/>
          <a:ext cx="2627313" cy="3079747"/>
        </p:xfrm>
        <a:graphic>
          <a:graphicData uri="http://schemas.openxmlformats.org/drawingml/2006/table">
            <a:tbl>
              <a:tblPr/>
              <a:tblGrid>
                <a:gridCol w="420688"/>
                <a:gridCol w="2206625"/>
              </a:tblGrid>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ID</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pitchFamily="34" charset="0"/>
                          <a:ea typeface="宋体" pitchFamily="2" charset="-122"/>
                        </a:rPr>
                        <a:t>Association Type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1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1</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Yuanyou coalition member (</a:t>
                      </a:r>
                      <a:r>
                        <a:rPr kumimoji="0" lang="zh-CN" altLang="en-US" sz="1400" b="0" i="0" u="none" strike="noStrike" cap="none" normalizeH="0" baseline="0" smtClean="0">
                          <a:ln>
                            <a:noFill/>
                          </a:ln>
                          <a:solidFill>
                            <a:schemeClr val="tx1"/>
                          </a:solidFill>
                          <a:effectLst/>
                          <a:latin typeface="Arial" pitchFamily="34" charset="0"/>
                          <a:ea typeface="宋体" pitchFamily="2" charset="-122"/>
                        </a:rPr>
                        <a:t>元祐黨</a:t>
                      </a:r>
                      <a:r>
                        <a:rPr kumimoji="0" lang="en-US" altLang="zh-CN" sz="1400" b="0" i="0" u="none" strike="noStrike" cap="none" normalizeH="0" baseline="0" smtClean="0">
                          <a:ln>
                            <a:noFill/>
                          </a:ln>
                          <a:solidFill>
                            <a:schemeClr val="tx1"/>
                          </a:solidFill>
                          <a:effectLst/>
                          <a:latin typeface="Arial" pitchFamily="34" charset="0"/>
                          <a:ea typeface="宋体" pitchFamily="2" charset="-122"/>
                        </a:rPr>
                        <a: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2</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Desires opposed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9166">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3</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Sacrificial prayer written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18213">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4</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Sacrificial prayer written for</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5</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Honored by</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6</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Recommended</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304831">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66CC"/>
                          </a:solidFill>
                          <a:effectLst/>
                          <a:latin typeface="Arial" pitchFamily="34" charset="0"/>
                          <a:ea typeface="宋体" pitchFamily="2" charset="-122"/>
                        </a:rPr>
                        <a:t>7</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itchFamily="34" charset="0"/>
                        </a:defRPr>
                      </a:lvl1pPr>
                      <a:lvl2pPr marL="742950" indent="-285750">
                        <a:spcBef>
                          <a:spcPct val="20000"/>
                        </a:spcBef>
                        <a:defRPr sz="2400">
                          <a:solidFill>
                            <a:schemeClr val="tx1"/>
                          </a:solidFill>
                          <a:latin typeface="Arial" pitchFamily="34" charset="0"/>
                        </a:defRPr>
                      </a:lvl2pPr>
                      <a:lvl3pPr marL="1143000" indent="-228600">
                        <a:spcBef>
                          <a:spcPct val="20000"/>
                        </a:spcBef>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fontAlgn="base">
                        <a:spcBef>
                          <a:spcPct val="20000"/>
                        </a:spcBef>
                        <a:spcAft>
                          <a:spcPct val="0"/>
                        </a:spcAft>
                        <a:defRPr>
                          <a:solidFill>
                            <a:schemeClr val="tx1"/>
                          </a:solidFill>
                          <a:latin typeface="Arial" pitchFamily="34" charset="0"/>
                        </a:defRPr>
                      </a:lvl6pPr>
                      <a:lvl7pPr marL="2971800" indent="-228600" fontAlgn="base">
                        <a:spcBef>
                          <a:spcPct val="20000"/>
                        </a:spcBef>
                        <a:spcAft>
                          <a:spcPct val="0"/>
                        </a:spcAft>
                        <a:defRPr>
                          <a:solidFill>
                            <a:schemeClr val="tx1"/>
                          </a:solidFill>
                          <a:latin typeface="Arial" pitchFamily="34" charset="0"/>
                        </a:defRPr>
                      </a:lvl7pPr>
                      <a:lvl8pPr marL="3429000" indent="-228600" fontAlgn="base">
                        <a:spcBef>
                          <a:spcPct val="20000"/>
                        </a:spcBef>
                        <a:spcAft>
                          <a:spcPct val="0"/>
                        </a:spcAft>
                        <a:defRPr>
                          <a:solidFill>
                            <a:schemeClr val="tx1"/>
                          </a:solidFill>
                          <a:latin typeface="Arial" pitchFamily="34" charset="0"/>
                        </a:defRPr>
                      </a:lvl8pPr>
                      <a:lvl9pPr marL="3886200" indent="-228600"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Arial" pitchFamily="34" charset="0"/>
                          <a:ea typeface="宋体" pitchFamily="2" charset="-122"/>
                        </a:rPr>
                        <a:t>Patron of</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60574" name="Text Box 175"/>
          <p:cNvSpPr txBox="1">
            <a:spLocks noChangeArrowheads="1"/>
          </p:cNvSpPr>
          <p:nvPr/>
        </p:nvSpPr>
        <p:spPr bwMode="auto">
          <a:xfrm>
            <a:off x="6378575" y="820738"/>
            <a:ext cx="2101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b="0">
                <a:ea typeface="TSC UMing S TT" pitchFamily="49" charset="-120"/>
              </a:rPr>
              <a:t>Office Titles </a:t>
            </a:r>
            <a:r>
              <a:rPr lang="zh-CN" altLang="en-US" sz="2000">
                <a:ea typeface="TSC UMing S TT" pitchFamily="49" charset="-120"/>
              </a:rPr>
              <a:t>官名</a:t>
            </a:r>
          </a:p>
        </p:txBody>
      </p:sp>
      <p:sp>
        <p:nvSpPr>
          <p:cNvPr id="60575" name="Text Box 176"/>
          <p:cNvSpPr txBox="1">
            <a:spLocks noChangeArrowheads="1"/>
          </p:cNvSpPr>
          <p:nvPr/>
        </p:nvSpPr>
        <p:spPr bwMode="auto">
          <a:xfrm>
            <a:off x="6335713" y="3268663"/>
            <a:ext cx="3071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zh-CN" sz="2000">
                <a:ea typeface="TSC UMing S TT" pitchFamily="49" charset="-120"/>
              </a:rPr>
              <a:t>Associations </a:t>
            </a:r>
            <a:r>
              <a:rPr lang="zh-CN" altLang="en-US" sz="2000">
                <a:ea typeface="TSC UMing S TT" pitchFamily="49" charset="-120"/>
              </a:rPr>
              <a:t>社會關係</a:t>
            </a:r>
          </a:p>
        </p:txBody>
      </p:sp>
      <p:sp>
        <p:nvSpPr>
          <p:cNvPr id="60576" name="Line 160"/>
          <p:cNvSpPr>
            <a:spLocks noChangeShapeType="1"/>
          </p:cNvSpPr>
          <p:nvPr/>
        </p:nvSpPr>
        <p:spPr bwMode="auto">
          <a:xfrm flipV="1">
            <a:off x="619125" y="1604963"/>
            <a:ext cx="2952750" cy="365125"/>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7" name="Line 161"/>
          <p:cNvSpPr>
            <a:spLocks noChangeShapeType="1"/>
          </p:cNvSpPr>
          <p:nvPr/>
        </p:nvSpPr>
        <p:spPr bwMode="auto">
          <a:xfrm>
            <a:off x="592138" y="1970088"/>
            <a:ext cx="2967037" cy="2052637"/>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8" name="Line 162"/>
          <p:cNvSpPr>
            <a:spLocks noChangeShapeType="1"/>
          </p:cNvSpPr>
          <p:nvPr/>
        </p:nvSpPr>
        <p:spPr bwMode="auto">
          <a:xfrm flipV="1">
            <a:off x="4994275" y="1293813"/>
            <a:ext cx="1603375" cy="407987"/>
          </a:xfrm>
          <a:prstGeom prst="line">
            <a:avLst/>
          </a:prstGeom>
          <a:noFill/>
          <a:ln w="508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579" name="Line 163"/>
          <p:cNvSpPr>
            <a:spLocks noChangeShapeType="1"/>
          </p:cNvSpPr>
          <p:nvPr/>
        </p:nvSpPr>
        <p:spPr bwMode="auto">
          <a:xfrm flipV="1">
            <a:off x="5062538" y="3865563"/>
            <a:ext cx="1504950" cy="15875"/>
          </a:xfrm>
          <a:prstGeom prst="line">
            <a:avLst/>
          </a:prstGeom>
          <a:noFill/>
          <a:ln w="50800">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0"/>
            <a:ext cx="8229600" cy="836613"/>
          </a:xfrm>
        </p:spPr>
        <p:txBody>
          <a:bodyPr/>
          <a:lstStyle/>
          <a:p>
            <a:pPr eaLnBrk="1" hangingPunct="1"/>
            <a:r>
              <a:rPr lang="en-US" altLang="en-US" smtClean="0"/>
              <a:t>CBDB’s origins</a:t>
            </a:r>
            <a:r>
              <a:rPr lang="en-US" altLang="zh-CN" smtClean="0">
                <a:ea typeface="宋体" pitchFamily="2" charset="-122"/>
              </a:rPr>
              <a:t> and prospects</a:t>
            </a:r>
            <a:endParaRPr lang="en-US" altLang="en-US" smtClean="0"/>
          </a:p>
        </p:txBody>
      </p:sp>
      <p:sp>
        <p:nvSpPr>
          <p:cNvPr id="14339" name="Rectangle 3"/>
          <p:cNvSpPr>
            <a:spLocks noGrp="1" noChangeArrowheads="1"/>
          </p:cNvSpPr>
          <p:nvPr>
            <p:ph type="body" idx="1"/>
          </p:nvPr>
        </p:nvSpPr>
        <p:spPr>
          <a:xfrm>
            <a:off x="0" y="765175"/>
            <a:ext cx="9144000" cy="6092825"/>
          </a:xfrm>
        </p:spPr>
        <p:txBody>
          <a:bodyPr/>
          <a:lstStyle/>
          <a:p>
            <a:pPr eaLnBrk="1" hangingPunct="1">
              <a:lnSpc>
                <a:spcPct val="80000"/>
              </a:lnSpc>
            </a:pPr>
            <a:r>
              <a:rPr lang="en-US" altLang="zh-CN" sz="2000" dirty="0" smtClean="0">
                <a:ea typeface="PMingLiU" pitchFamily="18" charset="-120"/>
              </a:rPr>
              <a:t>Begun by Robert Hartwell at the University of Pennsylvania in the 1980s. Prof. Hartwell left his digital projects to the Harvard </a:t>
            </a:r>
            <a:r>
              <a:rPr lang="en-US" altLang="zh-CN" sz="2000" dirty="0" err="1" smtClean="0">
                <a:ea typeface="PMingLiU" pitchFamily="18" charset="-120"/>
              </a:rPr>
              <a:t>Yenching</a:t>
            </a:r>
            <a:r>
              <a:rPr lang="en-US" altLang="zh-CN" sz="2000" dirty="0" smtClean="0">
                <a:ea typeface="PMingLiU" pitchFamily="18" charset="-120"/>
              </a:rPr>
              <a:t> Institute on his death in 1996. </a:t>
            </a:r>
          </a:p>
          <a:p>
            <a:pPr eaLnBrk="1" hangingPunct="1">
              <a:lnSpc>
                <a:spcPct val="80000"/>
              </a:lnSpc>
            </a:pPr>
            <a:r>
              <a:rPr lang="en-US" altLang="zh-CN" sz="2000" dirty="0" smtClean="0">
                <a:ea typeface="PMingLiU" pitchFamily="18" charset="-120"/>
              </a:rPr>
              <a:t>In 2004-05 Michael Fuller at UC Irvine revised and modernized the database structure</a:t>
            </a:r>
          </a:p>
          <a:p>
            <a:pPr eaLnBrk="1" hangingPunct="1">
              <a:lnSpc>
                <a:spcPct val="80000"/>
              </a:lnSpc>
            </a:pPr>
            <a:r>
              <a:rPr lang="en-US" altLang="zh-CN" sz="2000" dirty="0" smtClean="0">
                <a:ea typeface="PMingLiU" pitchFamily="18" charset="-120"/>
              </a:rPr>
              <a:t>In 2005 CBDB became a collaboration between Harvard, The Institute of History and Philology (IHP) of Academia Sinica, and the Center for Research on Ancient Chinese History at Peking University</a:t>
            </a:r>
          </a:p>
          <a:p>
            <a:pPr lvl="1" eaLnBrk="1" hangingPunct="1">
              <a:lnSpc>
                <a:spcPct val="80000"/>
              </a:lnSpc>
            </a:pPr>
            <a:r>
              <a:rPr lang="en-US" altLang="zh-CN" sz="1800" dirty="0" smtClean="0">
                <a:ea typeface="PMingLiU" pitchFamily="18" charset="-120"/>
              </a:rPr>
              <a:t>The PKU editors took on the task of emending the Hartwell database, which then had data on about 25,000 individuals. </a:t>
            </a:r>
          </a:p>
          <a:p>
            <a:pPr lvl="1" eaLnBrk="1" hangingPunct="1">
              <a:lnSpc>
                <a:spcPct val="80000"/>
              </a:lnSpc>
            </a:pPr>
            <a:r>
              <a:rPr lang="en-US" altLang="zh-CN" sz="1800" dirty="0" smtClean="0">
                <a:ea typeface="PMingLiU" pitchFamily="18" charset="-120"/>
              </a:rPr>
              <a:t>IHP provided a digital edition of Wang </a:t>
            </a:r>
            <a:r>
              <a:rPr lang="en-US" altLang="zh-CN" sz="1800" dirty="0" err="1" smtClean="0">
                <a:ea typeface="PMingLiU" pitchFamily="18" charset="-120"/>
              </a:rPr>
              <a:t>Deyi’s</a:t>
            </a:r>
            <a:r>
              <a:rPr lang="en-US" altLang="zh-CN" sz="1800" dirty="0" smtClean="0">
                <a:ea typeface="PMingLiU" pitchFamily="18" charset="-120"/>
              </a:rPr>
              <a:t> </a:t>
            </a:r>
            <a:r>
              <a:rPr lang="en-US" altLang="zh-CN" sz="1800" i="1" dirty="0" smtClean="0">
                <a:ea typeface="PMingLiU" pitchFamily="18" charset="-120"/>
              </a:rPr>
              <a:t>Index to Song Biographical Materials (</a:t>
            </a:r>
            <a:r>
              <a:rPr lang="zh-CN" altLang="en-US" sz="1800" dirty="0" smtClean="0">
                <a:ea typeface="PMingLiU" pitchFamily="18" charset="-120"/>
              </a:rPr>
              <a:t>王德毅： 宋人傳記資料索引</a:t>
            </a:r>
            <a:r>
              <a:rPr lang="en-US" altLang="zh-CN" sz="1800" dirty="0" smtClean="0">
                <a:ea typeface="PMingLiU" pitchFamily="18" charset="-120"/>
              </a:rPr>
              <a:t> </a:t>
            </a:r>
            <a:r>
              <a:rPr lang="zh-CN" altLang="en-US" sz="1800" dirty="0" smtClean="0">
                <a:ea typeface="PMingLiU" pitchFamily="18" charset="-120"/>
              </a:rPr>
              <a:t>（電子版）</a:t>
            </a:r>
          </a:p>
          <a:p>
            <a:pPr lvl="1" eaLnBrk="1" hangingPunct="1">
              <a:lnSpc>
                <a:spcPct val="80000"/>
              </a:lnSpc>
            </a:pPr>
            <a:r>
              <a:rPr lang="en-US" altLang="zh-CN" sz="1800" dirty="0" smtClean="0">
                <a:ea typeface="PMingLiU" pitchFamily="18" charset="-120"/>
              </a:rPr>
              <a:t>IHP later provided Wang’s Yuan dynasty index and digital texts of the dynastic histories and other texts</a:t>
            </a:r>
          </a:p>
          <a:p>
            <a:pPr eaLnBrk="1" hangingPunct="1">
              <a:lnSpc>
                <a:spcPct val="80000"/>
              </a:lnSpc>
            </a:pPr>
            <a:r>
              <a:rPr lang="en-US" altLang="zh-CN" sz="2000" dirty="0" smtClean="0">
                <a:ea typeface="PMingLiU" pitchFamily="18" charset="-120"/>
              </a:rPr>
              <a:t>2008 The first international workshop on Chinese biographical </a:t>
            </a:r>
            <a:r>
              <a:rPr lang="en-US" altLang="zh-CN" sz="2000" dirty="0" smtClean="0">
                <a:ea typeface="PMingLiU" pitchFamily="18" charset="-120"/>
              </a:rPr>
              <a:t>data </a:t>
            </a:r>
            <a:r>
              <a:rPr lang="en-US" altLang="zh-CN" sz="2000" dirty="0" smtClean="0">
                <a:ea typeface="PMingLiU" pitchFamily="18" charset="-120"/>
              </a:rPr>
              <a:t>held at Harvard. </a:t>
            </a:r>
          </a:p>
          <a:p>
            <a:pPr eaLnBrk="1" hangingPunct="1">
              <a:lnSpc>
                <a:spcPct val="80000"/>
              </a:lnSpc>
            </a:pPr>
            <a:r>
              <a:rPr lang="en-US" altLang="zh-CN" sz="2000" dirty="0" smtClean="0">
                <a:ea typeface="PMingLiU" pitchFamily="18" charset="-120"/>
              </a:rPr>
              <a:t>2008-2011 Harvard and thereafter the NEH funded the development of text-mining texts for Chinese biographical texts in collaboration with </a:t>
            </a:r>
            <a:r>
              <a:rPr lang="en-US" altLang="zh-CN" sz="2000" dirty="0" smtClean="0">
                <a:ea typeface="PMingLiU" pitchFamily="18" charset="-120"/>
              </a:rPr>
              <a:t>Chen Song, Stuart </a:t>
            </a:r>
            <a:r>
              <a:rPr lang="en-US" altLang="zh-CN" sz="2000" dirty="0" err="1" smtClean="0">
                <a:ea typeface="PMingLiU" pitchFamily="18" charset="-120"/>
              </a:rPr>
              <a:t>Shieber</a:t>
            </a:r>
            <a:r>
              <a:rPr lang="en-US" altLang="zh-CN" sz="2000" dirty="0" smtClean="0">
                <a:ea typeface="PMingLiU" pitchFamily="18" charset="-120"/>
              </a:rPr>
              <a:t>, Rani </a:t>
            </a:r>
            <a:r>
              <a:rPr lang="en-US" altLang="zh-CN" sz="2000" dirty="0" err="1" smtClean="0">
                <a:ea typeface="PMingLiU" pitchFamily="18" charset="-120"/>
              </a:rPr>
              <a:t>Nelken</a:t>
            </a:r>
            <a:r>
              <a:rPr lang="en-US" altLang="zh-CN" sz="2000" dirty="0" smtClean="0">
                <a:ea typeface="PMingLiU" pitchFamily="18" charset="-120"/>
              </a:rPr>
              <a:t>, </a:t>
            </a:r>
            <a:r>
              <a:rPr lang="en-US" altLang="zh-CN" sz="2000" dirty="0" smtClean="0">
                <a:ea typeface="PMingLiU" pitchFamily="18" charset="-120"/>
              </a:rPr>
              <a:t>Elif Yamangil, </a:t>
            </a:r>
            <a:endParaRPr lang="en-US" altLang="zh-CN" sz="2000" dirty="0" smtClean="0">
              <a:ea typeface="PMingLiU" pitchFamily="18" charset="-120"/>
            </a:endParaRPr>
          </a:p>
          <a:p>
            <a:pPr eaLnBrk="1" hangingPunct="1">
              <a:lnSpc>
                <a:spcPct val="80000"/>
              </a:lnSpc>
            </a:pPr>
            <a:r>
              <a:rPr lang="en-US" altLang="zh-CN" sz="2000" dirty="0" smtClean="0">
                <a:ea typeface="PMingLiU" pitchFamily="18" charset="-120"/>
              </a:rPr>
              <a:t>2011-2014 The Canadian Social Science and Humanities Research Council funds the MQWW-CBDB editorial group at PKU</a:t>
            </a:r>
          </a:p>
          <a:p>
            <a:pPr eaLnBrk="1" hangingPunct="1">
              <a:lnSpc>
                <a:spcPct val="80000"/>
              </a:lnSpc>
            </a:pPr>
            <a:r>
              <a:rPr lang="en-US" altLang="zh-CN" sz="2000" dirty="0" smtClean="0">
                <a:ea typeface="PMingLiU" pitchFamily="18" charset="-120"/>
              </a:rPr>
              <a:t>2012-2015 The </a:t>
            </a:r>
            <a:r>
              <a:rPr lang="en-US" altLang="zh-CN" sz="2000" dirty="0" err="1" smtClean="0">
                <a:ea typeface="PMingLiU" pitchFamily="18" charset="-120"/>
              </a:rPr>
              <a:t>Luce</a:t>
            </a:r>
            <a:r>
              <a:rPr lang="en-US" altLang="zh-CN" sz="2000" dirty="0" smtClean="0">
                <a:ea typeface="PMingLiU" pitchFamily="18" charset="-120"/>
              </a:rPr>
              <a:t> Foundation provides a sustaining grant to </a:t>
            </a:r>
            <a:r>
              <a:rPr lang="en-US" altLang="zh-CN" sz="2000" dirty="0" smtClean="0">
                <a:ea typeface="PMingLiU" pitchFamily="18" charset="-120"/>
              </a:rPr>
              <a:t>CBDB</a:t>
            </a:r>
          </a:p>
          <a:p>
            <a:pPr eaLnBrk="1" hangingPunct="1">
              <a:lnSpc>
                <a:spcPct val="80000"/>
              </a:lnSpc>
            </a:pPr>
            <a:r>
              <a:rPr lang="en-US" altLang="zh-CN" sz="2000" dirty="0" smtClean="0">
                <a:ea typeface="PMingLiU" pitchFamily="18" charset="-120"/>
              </a:rPr>
              <a:t>2015-2017The Tang Research Foundation grant for Tang prosopography</a:t>
            </a:r>
            <a:endParaRPr lang="en-US" altLang="zh-CN" sz="2000" dirty="0" smtClean="0">
              <a:ea typeface="PMingLiU" pitchFamily="18" charset="-120"/>
            </a:endParaRPr>
          </a:p>
        </p:txBody>
      </p:sp>
    </p:spTree>
    <p:extLst>
      <p:ext uri="{BB962C8B-B14F-4D97-AF65-F5344CB8AC3E}">
        <p14:creationId xmlns:p14="http://schemas.microsoft.com/office/powerpoint/2010/main" val="234160934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solidFill>
            <a:srgbClr val="FDDEA1"/>
          </a:solidFill>
        </p:spPr>
        <p:txBody>
          <a:bodyPr/>
          <a:lstStyle/>
          <a:p>
            <a:pPr eaLnBrk="1" hangingPunct="1"/>
            <a:r>
              <a:rPr lang="en-US" altLang="zh-CN" sz="4000" smtClean="0">
                <a:ea typeface="宋体" pitchFamily="2" charset="-122"/>
              </a:rPr>
              <a:t>Using “Regular Expressions”</a:t>
            </a:r>
            <a:r>
              <a:rPr lang="zh-TW" altLang="en-US" sz="4000" smtClean="0">
                <a:ea typeface="PMingLiU" pitchFamily="18" charset="-120"/>
              </a:rPr>
              <a:t>正則表達式 </a:t>
            </a:r>
            <a:r>
              <a:rPr lang="en-US" altLang="zh-CN" sz="4000" smtClean="0">
                <a:ea typeface="宋体" pitchFamily="2" charset="-122"/>
              </a:rPr>
              <a:t>to find data in digital texts</a:t>
            </a:r>
            <a:endParaRPr lang="en-US" altLang="en-US" sz="4000" smtClean="0"/>
          </a:p>
        </p:txBody>
      </p:sp>
      <p:sp>
        <p:nvSpPr>
          <p:cNvPr id="61443" name="Rectangle 3"/>
          <p:cNvSpPr>
            <a:spLocks noGrp="1" noChangeArrowheads="1"/>
          </p:cNvSpPr>
          <p:nvPr>
            <p:ph type="body" idx="1"/>
          </p:nvPr>
        </p:nvSpPr>
        <p:spPr>
          <a:xfrm>
            <a:off x="0" y="1600200"/>
            <a:ext cx="9144000" cy="4924425"/>
          </a:xfrm>
        </p:spPr>
        <p:txBody>
          <a:bodyPr/>
          <a:lstStyle/>
          <a:p>
            <a:pPr eaLnBrk="1" hangingPunct="1">
              <a:lnSpc>
                <a:spcPct val="80000"/>
              </a:lnSpc>
            </a:pPr>
            <a:r>
              <a:rPr lang="en-US" altLang="en-US" sz="2400" smtClean="0"/>
              <a:t>In computing, a </a:t>
            </a:r>
            <a:r>
              <a:rPr lang="en-US" altLang="en-US" sz="2400" b="1" smtClean="0"/>
              <a:t>regular expression</a:t>
            </a:r>
            <a:r>
              <a:rPr lang="en-US" altLang="en-US" sz="2400" smtClean="0"/>
              <a:t> provides a concise and flexible means for "matching" (specifying and recognizing) </a:t>
            </a:r>
            <a:r>
              <a:rPr lang="en-US" altLang="en-US" sz="2400" smtClean="0">
                <a:hlinkClick r:id="rId2" tooltip="String (computer science)"/>
              </a:rPr>
              <a:t>strings</a:t>
            </a:r>
            <a:r>
              <a:rPr lang="en-US" altLang="en-US" sz="2400" smtClean="0"/>
              <a:t> of text, such as particular characters, words, or patterns of characters. Abbreviations for "regular expression" include "regex" and "regexp". The concept of regular expressions was first popularized by utilities provided by </a:t>
            </a:r>
            <a:r>
              <a:rPr lang="en-US" altLang="en-US" sz="2400" smtClean="0">
                <a:hlinkClick r:id="rId3" tooltip="Unix"/>
              </a:rPr>
              <a:t>Unix</a:t>
            </a:r>
            <a:r>
              <a:rPr lang="en-US" altLang="en-US" sz="2400" smtClean="0"/>
              <a:t> distributions, in particular the editor </a:t>
            </a:r>
            <a:r>
              <a:rPr lang="en-US" altLang="en-US" sz="2400" smtClean="0">
                <a:hlinkClick r:id="rId4" tooltip="Ed (text editor)"/>
              </a:rPr>
              <a:t>ed</a:t>
            </a:r>
            <a:r>
              <a:rPr lang="en-US" altLang="en-US" sz="2400" smtClean="0"/>
              <a:t> and the filter </a:t>
            </a:r>
            <a:r>
              <a:rPr lang="en-US" altLang="en-US" sz="2400" smtClean="0">
                <a:hlinkClick r:id="rId5" tooltip="Grep"/>
              </a:rPr>
              <a:t>grep</a:t>
            </a:r>
            <a:r>
              <a:rPr lang="en-US" altLang="en-US" sz="2400" smtClean="0"/>
              <a:t>. A regular expression is written in a </a:t>
            </a:r>
            <a:r>
              <a:rPr lang="en-US" altLang="en-US" sz="2400" smtClean="0">
                <a:hlinkClick r:id="rId6" tooltip="Formal language"/>
              </a:rPr>
              <a:t>formal language</a:t>
            </a:r>
            <a:r>
              <a:rPr lang="en-US" altLang="en-US" sz="2400" smtClean="0"/>
              <a:t> that can be interpreted by a regular expression processor, which is a program that either serves as a </a:t>
            </a:r>
            <a:r>
              <a:rPr lang="en-US" altLang="en-US" sz="2400" smtClean="0">
                <a:hlinkClick r:id="rId7" tooltip="Compiler-compiler"/>
              </a:rPr>
              <a:t>parser generator</a:t>
            </a:r>
            <a:r>
              <a:rPr lang="en-US" altLang="en-US" sz="2400" smtClean="0"/>
              <a:t> or examines text and identifies parts that match the provided </a:t>
            </a:r>
            <a:r>
              <a:rPr lang="en-US" altLang="en-US" sz="2400" smtClean="0">
                <a:hlinkClick r:id="rId8" tooltip="Specification (technical standard)"/>
              </a:rPr>
              <a:t>specification</a:t>
            </a:r>
            <a:r>
              <a:rPr lang="en-US" altLang="en-US" sz="2400" smtClean="0"/>
              <a:t>. Historically, the concept of regular expressions is associated with Kleene's formalism of regular sets, introduced in the 1950s. </a:t>
            </a:r>
            <a:r>
              <a:rPr lang="en-US" altLang="zh-CN" sz="2800" smtClean="0">
                <a:ea typeface="宋体" pitchFamily="2" charset="-122"/>
              </a:rPr>
              <a:t>	</a:t>
            </a:r>
          </a:p>
          <a:p>
            <a:pPr eaLnBrk="1" hangingPunct="1">
              <a:lnSpc>
                <a:spcPct val="80000"/>
              </a:lnSpc>
            </a:pPr>
            <a:r>
              <a:rPr lang="en-US" altLang="zh-CN" sz="2800" smtClean="0">
                <a:ea typeface="宋体" pitchFamily="2" charset="-122"/>
              </a:rPr>
              <a:t>		</a:t>
            </a:r>
            <a:r>
              <a:rPr lang="en-US" altLang="en-US" sz="2800" smtClean="0"/>
              <a:t>http://en.wikipedia.org/wiki/Regular_expression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idx="4294967295"/>
          </p:nvPr>
        </p:nvSpPr>
        <p:spPr/>
        <p:txBody>
          <a:bodyPr/>
          <a:lstStyle/>
          <a:p>
            <a:pPr eaLnBrk="1" hangingPunct="1"/>
            <a:r>
              <a:rPr lang="en-US" altLang="en-US" smtClean="0"/>
              <a:t>Regular expressions</a:t>
            </a:r>
          </a:p>
        </p:txBody>
      </p:sp>
      <p:pic>
        <p:nvPicPr>
          <p:cNvPr id="624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8991600"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581400"/>
            <a:ext cx="784701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2590800"/>
            <a:ext cx="5562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Slide Number Placeholder 11"/>
          <p:cNvSpPr txBox="1">
            <a:spLocks noGrp="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pPr algn="r"/>
            <a:fld id="{1A2334C2-1DA3-496E-9BFE-F104C91590C0}" type="slidenum">
              <a:rPr lang="en-US" altLang="en-US" sz="1400" b="0"/>
              <a:pPr algn="r"/>
              <a:t>61</a:t>
            </a:fld>
            <a:endParaRPr lang="en-US" altLang="en-US" sz="1400" b="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323850" y="908050"/>
            <a:ext cx="2762250" cy="519113"/>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sz="2800" b="0">
                <a:solidFill>
                  <a:srgbClr val="000000"/>
                </a:solidFill>
                <a:latin typeface="Times New Roman" pitchFamily="18" charset="0"/>
                <a:ea typeface="ヒラギノ明朝 ProN W3" charset="0"/>
                <a:cs typeface="Times New Roman" pitchFamily="18" charset="0"/>
              </a:rPr>
              <a:t>王彥昇 字光烈，</a:t>
            </a:r>
            <a:endParaRPr lang="en-US" altLang="en-US" sz="4000" b="0">
              <a:ea typeface="ヒラギノ明朝 ProN W3" charset="0"/>
              <a:cs typeface="Times New Roman" pitchFamily="18" charset="0"/>
            </a:endParaRPr>
          </a:p>
        </p:txBody>
      </p:sp>
      <p:graphicFrame>
        <p:nvGraphicFramePr>
          <p:cNvPr id="107523" name="Group 3"/>
          <p:cNvGraphicFramePr>
            <a:graphicFrameLocks noGrp="1"/>
          </p:cNvGraphicFramePr>
          <p:nvPr/>
        </p:nvGraphicFramePr>
        <p:xfrm>
          <a:off x="3203575" y="692150"/>
          <a:ext cx="5478463" cy="1311275"/>
        </p:xfrm>
        <a:graphic>
          <a:graphicData uri="http://schemas.openxmlformats.org/drawingml/2006/table">
            <a:tbl>
              <a:tblPr/>
              <a:tblGrid>
                <a:gridCol w="1370013"/>
                <a:gridCol w="701675"/>
                <a:gridCol w="1352550"/>
                <a:gridCol w="684212"/>
                <a:gridCol w="1370013"/>
              </a:tblGrid>
              <a:tr h="131127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ja-JP" sz="2000" b="0" i="0" u="none" strike="noStrike" cap="none" normalizeH="0" baseline="0" smtClean="0">
                        <a:ln>
                          <a:noFill/>
                        </a:ln>
                        <a:solidFill>
                          <a:srgbClr val="000000"/>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000" b="0" i="0" u="none" strike="noStrike" cap="none" normalizeH="0" baseline="0" smtClean="0">
                          <a:ln>
                            <a:noFill/>
                          </a:ln>
                          <a:solidFill>
                            <a:srgbClr val="000000"/>
                          </a:solidFill>
                          <a:effectLst/>
                          <a:latin typeface="Times New Roman" pitchFamily="18" charset="0"/>
                          <a:ea typeface="MS PGothic" pitchFamily="34" charset="-128"/>
                          <a:cs typeface="Times New Roman" pitchFamily="18" charset="0"/>
                        </a:rPr>
                        <a:t>White-space or comma</a:t>
                      </a:r>
                      <a:endParaRPr kumimoji="0" lang="en-US" altLang="ja-JP" sz="3200" b="0" i="0" u="none" strike="noStrike" cap="none" normalizeH="0" baseline="0" smtClean="0">
                        <a:ln>
                          <a:noFill/>
                        </a:ln>
                        <a:solidFill>
                          <a:schemeClr val="tx1"/>
                        </a:solidFill>
                        <a:effectLst/>
                        <a:latin typeface="Arial" pitchFamily="34" charset="0"/>
                        <a:ea typeface="MS PGothic" pitchFamily="34" charset="-128"/>
                        <a:cs typeface="Times New Roman" pitchFamily="18" charset="0"/>
                      </a:endParaRPr>
                    </a:p>
                  </a:txBody>
                  <a:tcPr marT="45742" marB="457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字</a:t>
                      </a:r>
                      <a:endParaRPr kumimoji="0" lang="en-US" altLang="en-US" sz="32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42" marB="457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rgbClr val="000000"/>
                          </a:solidFill>
                          <a:effectLst/>
                          <a:latin typeface="Times New Roman" pitchFamily="18" charset="0"/>
                          <a:ea typeface="ヒラギノ角ゴ Pro W3" charset="0"/>
                          <a:cs typeface="Times New Roman" pitchFamily="18" charset="0"/>
                        </a:rPr>
                        <a:t>2 characters</a:t>
                      </a:r>
                      <a:endParaRPr kumimoji="0" lang="en-US" altLang="en-US" sz="32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marT="45742" marB="457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4400" b="0" i="0" u="none" strike="noStrike" cap="none" normalizeH="0" baseline="0" smtClean="0">
                        <a:ln>
                          <a:noFill/>
                        </a:ln>
                        <a:solidFill>
                          <a:schemeClr val="tx1"/>
                        </a:solidFill>
                        <a:effectLst/>
                        <a:latin typeface="Arial" pitchFamily="34" charset="0"/>
                      </a:endParaRPr>
                    </a:p>
                  </a:txBody>
                  <a:tcPr marT="45742" marB="457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Delimiter: ，|。|、</a:t>
                      </a:r>
                      <a:endParaRPr kumimoji="0" lang="en-US" altLang="en-US" sz="32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42" marB="4574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63505" name="Rectangle 17"/>
          <p:cNvSpPr>
            <a:spLocks noChangeArrowheads="1"/>
          </p:cNvSpPr>
          <p:nvPr/>
        </p:nvSpPr>
        <p:spPr bwMode="auto">
          <a:xfrm>
            <a:off x="0" y="2133600"/>
            <a:ext cx="4184650" cy="64135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sz="800" b="0"/>
          </a:p>
          <a:p>
            <a:pPr eaLnBrk="0" hangingPunct="0"/>
            <a:r>
              <a:rPr lang="zh-TW" altLang="en-US" sz="2800" b="0">
                <a:solidFill>
                  <a:srgbClr val="000000"/>
                </a:solidFill>
                <a:latin typeface="Times New Roman" pitchFamily="18" charset="0"/>
                <a:ea typeface="PMingLiU" pitchFamily="18" charset="-120"/>
                <a:cs typeface="Times New Roman" pitchFamily="18" charset="0"/>
              </a:rPr>
              <a:t>上官愔</a:t>
            </a:r>
            <a:r>
              <a:rPr lang="zh-TW" altLang="en-US" sz="2800" b="0">
                <a:solidFill>
                  <a:srgbClr val="000000"/>
                </a:solidFill>
                <a:latin typeface="Times New Roman" pitchFamily="18" charset="0"/>
                <a:ea typeface="ヒラギノ明朝 ProN W3" charset="0"/>
                <a:cs typeface="Times New Roman" pitchFamily="18" charset="0"/>
              </a:rPr>
              <a:t> </a:t>
            </a:r>
            <a:r>
              <a:rPr lang="zh-TW" altLang="en-US" sz="2800" b="0">
                <a:solidFill>
                  <a:srgbClr val="000000"/>
                </a:solidFill>
                <a:latin typeface="Times New Roman" pitchFamily="18" charset="0"/>
                <a:ea typeface="PMingLiU" pitchFamily="18" charset="-120"/>
                <a:cs typeface="Times New Roman" pitchFamily="18" charset="0"/>
              </a:rPr>
              <a:t>字仲雍，一字仲容</a:t>
            </a:r>
          </a:p>
        </p:txBody>
      </p:sp>
      <p:graphicFrame>
        <p:nvGraphicFramePr>
          <p:cNvPr id="107538" name="Group 18"/>
          <p:cNvGraphicFramePr>
            <a:graphicFrameLocks noGrp="1"/>
          </p:cNvGraphicFramePr>
          <p:nvPr/>
        </p:nvGraphicFramePr>
        <p:xfrm>
          <a:off x="2339975" y="2781300"/>
          <a:ext cx="6632575" cy="1189038"/>
        </p:xfrm>
        <a:graphic>
          <a:graphicData uri="http://schemas.openxmlformats.org/drawingml/2006/table">
            <a:tbl>
              <a:tblPr/>
              <a:tblGrid>
                <a:gridCol w="1658938"/>
                <a:gridCol w="1657350"/>
                <a:gridCol w="1658937"/>
                <a:gridCol w="1657350"/>
              </a:tblGrid>
              <a:tr h="1189038">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小|一|又|改|更|舊|云</a:t>
                      </a:r>
                      <a:endParaRPr kumimoji="0" lang="en-US" altLang="en-US" sz="36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字</a:t>
                      </a:r>
                      <a:endParaRPr kumimoji="0" lang="en-US" altLang="en-US" sz="36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角ゴ Pro W3" charset="0"/>
                          <a:cs typeface="Times New Roman" pitchFamily="18" charset="0"/>
                        </a:rPr>
                        <a:t>2 characters</a:t>
                      </a:r>
                      <a:endParaRPr kumimoji="0" lang="en-US" altLang="en-US" sz="36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Delimiter: ，|。|、</a:t>
                      </a:r>
                      <a:endParaRPr kumimoji="0" lang="en-US" altLang="en-US" sz="36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63518" name="Rectangle 30"/>
          <p:cNvSpPr>
            <a:spLocks noChangeArrowheads="1"/>
          </p:cNvSpPr>
          <p:nvPr/>
        </p:nvSpPr>
        <p:spPr bwMode="auto">
          <a:xfrm>
            <a:off x="0" y="4724400"/>
            <a:ext cx="7451725" cy="70167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ltLang="en-US" sz="1200" b="0">
              <a:solidFill>
                <a:srgbClr val="000000"/>
              </a:solidFill>
              <a:latin typeface="Times New Roman" pitchFamily="18" charset="0"/>
              <a:ea typeface="ヒラギノ明朝 ProN W3" charset="0"/>
              <a:cs typeface="Times New Roman" pitchFamily="18" charset="0"/>
            </a:endParaRPr>
          </a:p>
          <a:p>
            <a:r>
              <a:rPr lang="en-US" altLang="en-US" sz="2800" b="0">
                <a:solidFill>
                  <a:srgbClr val="000000"/>
                </a:solidFill>
                <a:latin typeface="Times New Roman" pitchFamily="18" charset="0"/>
                <a:ea typeface="ヒラギノ明朝 ProN W3" charset="0"/>
                <a:cs typeface="Times New Roman" pitchFamily="18" charset="0"/>
              </a:rPr>
              <a:t>石君瑜 名未詳，君瑜其字，雍人，徙居祥符。</a:t>
            </a:r>
            <a:endParaRPr lang="en-US" altLang="en-US" sz="4000" b="0">
              <a:ea typeface="ヒラギノ明朝 ProN W3" charset="0"/>
              <a:cs typeface="Times New Roman" pitchFamily="18" charset="0"/>
            </a:endParaRPr>
          </a:p>
        </p:txBody>
      </p:sp>
      <p:graphicFrame>
        <p:nvGraphicFramePr>
          <p:cNvPr id="107551" name="Group 31"/>
          <p:cNvGraphicFramePr>
            <a:graphicFrameLocks noGrp="1"/>
          </p:cNvGraphicFramePr>
          <p:nvPr/>
        </p:nvGraphicFramePr>
        <p:xfrm>
          <a:off x="1979613" y="5445125"/>
          <a:ext cx="7129462" cy="1189038"/>
        </p:xfrm>
        <a:graphic>
          <a:graphicData uri="http://schemas.openxmlformats.org/drawingml/2006/table">
            <a:tbl>
              <a:tblPr/>
              <a:tblGrid>
                <a:gridCol w="1782762"/>
                <a:gridCol w="1782763"/>
                <a:gridCol w="1781175"/>
                <a:gridCol w="1782762"/>
              </a:tblGrid>
              <a:tr h="1189038">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ja-JP" sz="2400" b="0" i="0" u="none" strike="noStrike" cap="none" normalizeH="0" baseline="0" smtClean="0">
                        <a:ln>
                          <a:noFill/>
                        </a:ln>
                        <a:solidFill>
                          <a:srgbClr val="000000"/>
                        </a:solidFill>
                        <a:effectLst/>
                        <a:latin typeface="Times New Roman" pitchFamily="18" charset="0"/>
                        <a:ea typeface="MS PGothic" pitchFamily="34" charset="-128"/>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400" b="0" i="0" u="none" strike="noStrike" cap="none" normalizeH="0" baseline="0" smtClean="0">
                          <a:ln>
                            <a:noFill/>
                          </a:ln>
                          <a:solidFill>
                            <a:srgbClr val="000000"/>
                          </a:solidFill>
                          <a:effectLst/>
                          <a:latin typeface="Times New Roman" pitchFamily="18" charset="0"/>
                          <a:ea typeface="MS PGothic" pitchFamily="34" charset="-128"/>
                          <a:cs typeface="Times New Roman" pitchFamily="18" charset="0"/>
                        </a:rPr>
                        <a:t>White-space or comma</a:t>
                      </a:r>
                      <a:endParaRPr kumimoji="0" lang="en-US" altLang="ja-JP" sz="3600" b="0" i="0" u="none" strike="noStrike" cap="none" normalizeH="0" baseline="0" smtClean="0">
                        <a:ln>
                          <a:noFill/>
                        </a:ln>
                        <a:solidFill>
                          <a:schemeClr val="tx1"/>
                        </a:solidFill>
                        <a:effectLst/>
                        <a:latin typeface="Arial" pitchFamily="34" charset="0"/>
                        <a:ea typeface="MS PGothic" pitchFamily="34" charset="-128"/>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角ゴ Pro W3" charset="0"/>
                          <a:cs typeface="Times New Roman" pitchFamily="18" charset="0"/>
                        </a:rPr>
                        <a:t>2 characters</a:t>
                      </a:r>
                      <a:endParaRPr kumimoji="0" lang="en-US" altLang="en-US" sz="36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其字 or蓋其字</a:t>
                      </a:r>
                      <a:endParaRPr kumimoji="0" lang="en-US" altLang="en-US" sz="36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smtClean="0">
                          <a:ln>
                            <a:noFill/>
                          </a:ln>
                          <a:solidFill>
                            <a:srgbClr val="000000"/>
                          </a:solidFill>
                          <a:effectLst/>
                          <a:latin typeface="Times New Roman" pitchFamily="18" charset="0"/>
                          <a:ea typeface="ヒラギノ明朝 ProN W3" charset="0"/>
                          <a:cs typeface="Times New Roman" pitchFamily="18" charset="0"/>
                        </a:rPr>
                        <a:t>Delimiter: ，|。|、</a:t>
                      </a:r>
                      <a:endParaRPr kumimoji="0" lang="en-US" altLang="en-US" sz="36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63531" name="Rectangle 43"/>
          <p:cNvSpPr>
            <a:spLocks noChangeArrowheads="1"/>
          </p:cNvSpPr>
          <p:nvPr/>
        </p:nvSpPr>
        <p:spPr bwMode="auto">
          <a:xfrm>
            <a:off x="107950" y="5516563"/>
            <a:ext cx="1704975" cy="946150"/>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sz="2800" b="0">
                <a:solidFill>
                  <a:srgbClr val="000000"/>
                </a:solidFill>
                <a:latin typeface="Times New Roman" pitchFamily="18" charset="0"/>
                <a:ea typeface="ヒラギノ明朝 ProN W3" charset="0"/>
                <a:cs typeface="Times New Roman" pitchFamily="18" charset="0"/>
              </a:rPr>
              <a:t>\b..其字</a:t>
            </a:r>
            <a:endParaRPr lang="en-US" altLang="en-US" sz="2800" b="0">
              <a:ea typeface="ヒラギノ明朝 ProN W3" charset="0"/>
              <a:cs typeface="Times New Roman" pitchFamily="18" charset="0"/>
            </a:endParaRPr>
          </a:p>
          <a:p>
            <a:pPr eaLnBrk="0" hangingPunct="0"/>
            <a:r>
              <a:rPr lang="en-US" altLang="en-US" sz="2800" b="0">
                <a:solidFill>
                  <a:srgbClr val="000000"/>
                </a:solidFill>
                <a:latin typeface="Times New Roman" pitchFamily="18" charset="0"/>
                <a:ea typeface="ヒラギノ明朝 ProN W3" charset="0"/>
                <a:cs typeface="Times New Roman" pitchFamily="18" charset="0"/>
              </a:rPr>
              <a:t>\b..蓋其字</a:t>
            </a:r>
            <a:endParaRPr lang="en-US" altLang="en-US" sz="2800" b="0">
              <a:ea typeface="ヒラギノ明朝 ProN W3" charset="0"/>
              <a:cs typeface="Times New Roman" pitchFamily="18" charset="0"/>
            </a:endParaRPr>
          </a:p>
        </p:txBody>
      </p:sp>
      <p:sp>
        <p:nvSpPr>
          <p:cNvPr id="63532" name="Rectangle 44"/>
          <p:cNvSpPr>
            <a:spLocks noChangeArrowheads="1"/>
          </p:cNvSpPr>
          <p:nvPr/>
        </p:nvSpPr>
        <p:spPr bwMode="auto">
          <a:xfrm>
            <a:off x="1547813" y="1412875"/>
            <a:ext cx="1270000" cy="51911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800" b="0">
                <a:solidFill>
                  <a:srgbClr val="000000"/>
                </a:solidFill>
              </a:rPr>
              <a:t>字..\(.\)</a:t>
            </a:r>
          </a:p>
        </p:txBody>
      </p:sp>
      <p:sp>
        <p:nvSpPr>
          <p:cNvPr id="63533" name="Rectangle 45"/>
          <p:cNvSpPr>
            <a:spLocks noChangeArrowheads="1"/>
          </p:cNvSpPr>
          <p:nvPr/>
        </p:nvSpPr>
        <p:spPr bwMode="auto">
          <a:xfrm>
            <a:off x="179388" y="3933825"/>
            <a:ext cx="3448050" cy="51911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en-US" b="0"/>
              <a:t>[</a:t>
            </a:r>
            <a:r>
              <a:rPr lang="en-US" altLang="en-US" sz="2800" b="0"/>
              <a:t>小一又改更舊云</a:t>
            </a:r>
            <a:r>
              <a:rPr lang="en-US" altLang="en-US" b="0"/>
              <a:t>]字..， </a:t>
            </a:r>
          </a:p>
        </p:txBody>
      </p:sp>
      <p:sp>
        <p:nvSpPr>
          <p:cNvPr id="63534" name="Text Box 46"/>
          <p:cNvSpPr txBox="1">
            <a:spLocks noChangeArrowheads="1"/>
          </p:cNvSpPr>
          <p:nvPr/>
        </p:nvSpPr>
        <p:spPr bwMode="auto">
          <a:xfrm>
            <a:off x="1331913" y="0"/>
            <a:ext cx="6480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sz="2800"/>
              <a:t>Regular Expressions (RegEx)</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2411413" y="1412875"/>
            <a:ext cx="4392612" cy="57943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en-US" sz="3200"/>
              <a:t>至元十八年</a:t>
            </a:r>
            <a:r>
              <a:rPr lang="en-US" altLang="en-US" sz="3200">
                <a:solidFill>
                  <a:srgbClr val="FF00FF"/>
                </a:solidFill>
              </a:rPr>
              <a:t>為</a:t>
            </a:r>
            <a:r>
              <a:rPr lang="en-US" altLang="en-US" sz="3200"/>
              <a:t>東陽縣丞</a:t>
            </a:r>
            <a:r>
              <a:rPr lang="en-US" altLang="en-US" sz="3200" b="0"/>
              <a:t> </a:t>
            </a:r>
          </a:p>
        </p:txBody>
      </p:sp>
      <p:graphicFrame>
        <p:nvGraphicFramePr>
          <p:cNvPr id="108547" name="Group 3"/>
          <p:cNvGraphicFramePr>
            <a:graphicFrameLocks noGrp="1"/>
          </p:cNvGraphicFramePr>
          <p:nvPr/>
        </p:nvGraphicFramePr>
        <p:xfrm>
          <a:off x="0" y="2205038"/>
          <a:ext cx="9036050" cy="2843212"/>
        </p:xfrm>
        <a:graphic>
          <a:graphicData uri="http://schemas.openxmlformats.org/drawingml/2006/table">
            <a:tbl>
              <a:tblPr/>
              <a:tblGrid>
                <a:gridCol w="827088"/>
                <a:gridCol w="1008062"/>
                <a:gridCol w="865188"/>
                <a:gridCol w="1008062"/>
                <a:gridCol w="935038"/>
                <a:gridCol w="1223962"/>
                <a:gridCol w="1873250"/>
                <a:gridCol w="1295400"/>
              </a:tblGrid>
              <a:tr h="1152525">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rPr>
                        <a:t>年號</a:t>
                      </a: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rPr>
                        <a:t>年號代碼</a:t>
                      </a: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年</a:t>
                      </a:r>
                      <a:endParaRPr kumimoji="0" lang="zh-CN"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year</a:t>
                      </a:r>
                      <a:endParaRPr kumimoji="0" lang="en-US"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地名</a:t>
                      </a:r>
                      <a:endParaRPr kumimoji="0" lang="zh-CN"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地名</a:t>
                      </a:r>
                      <a:r>
                        <a:rPr kumimoji="0" lang="zh-CN" altLang="en-US" sz="28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rPr>
                        <a:t>代碼</a:t>
                      </a:r>
                      <a:endParaRPr kumimoji="0" lang="en-US"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官名</a:t>
                      </a:r>
                      <a:endParaRPr kumimoji="0" lang="zh-CN"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官名</a:t>
                      </a:r>
                      <a:r>
                        <a:rPr kumimoji="0" lang="zh-CN" altLang="en-US" sz="28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rPr>
                        <a:t>代碼</a:t>
                      </a:r>
                      <a:endParaRPr kumimoji="0" lang="en-US" altLang="en-US" sz="28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66"/>
                    </a:solidFill>
                  </a:tcPr>
                </a:tc>
              </a:tr>
              <a:tr h="1690687">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明朝 ProN W3" charset="0"/>
                          <a:cs typeface="Times New Roman" pitchFamily="18" charset="0"/>
                        </a:rPr>
                        <a:t>至元</a:t>
                      </a:r>
                      <a:endParaRPr kumimoji="0" lang="en-US" altLang="en-US" sz="44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Arial" pitchFamily="34" charset="0"/>
                        </a:rPr>
                        <a:t>623</a:t>
                      </a: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18</a:t>
                      </a:r>
                      <a:endParaRPr kumimoji="0" lang="en-US"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1281</a:t>
                      </a:r>
                      <a:endParaRPr kumimoji="0" lang="en-US"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明朝 ProN W3" charset="0"/>
                          <a:cs typeface="Times New Roman" pitchFamily="18" charset="0"/>
                        </a:rPr>
                        <a:t>東陽</a:t>
                      </a:r>
                      <a:endParaRPr kumimoji="0" lang="en-US" altLang="en-US" sz="4400" b="0" i="0" u="none" strike="noStrike" cap="none" normalizeH="0" baseline="0" smtClean="0">
                        <a:ln>
                          <a:noFill/>
                        </a:ln>
                        <a:solidFill>
                          <a:schemeClr val="tx1"/>
                        </a:solidFill>
                        <a:effectLst/>
                        <a:latin typeface="Arial" pitchFamily="34" charset="0"/>
                        <a:ea typeface="ヒラギノ明朝 ProN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角ゴ Pro W3" charset="0"/>
                          <a:cs typeface="Times New Roman" pitchFamily="18" charset="0"/>
                        </a:rPr>
                        <a:t>18340</a:t>
                      </a:r>
                      <a:endParaRPr kumimoji="0" lang="en-US" altLang="en-US" sz="4400" b="0" i="0" u="none" strike="noStrike" cap="none" normalizeH="0" baseline="0" smtClean="0">
                        <a:ln>
                          <a:noFill/>
                        </a:ln>
                        <a:solidFill>
                          <a:schemeClr val="tx1"/>
                        </a:solidFill>
                        <a:effectLst/>
                        <a:latin typeface="Arial" pitchFamily="34" charset="0"/>
                        <a:ea typeface="ヒラギノ角ゴ Pro W3" charset="0"/>
                        <a:cs typeface="Times New Roman" pitchFamily="18" charset="0"/>
                      </a:endParaRP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pitchFamily="34" charset="0"/>
                          <a:ea typeface="ヒラギノ明朝 ProN W3" charset="0"/>
                          <a:cs typeface="Times New Roman" pitchFamily="18" charset="0"/>
                        </a:rPr>
                        <a:t>縣丞</a:t>
                      </a: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sz="2800">
                          <a:solidFill>
                            <a:schemeClr val="tx1"/>
                          </a:solidFill>
                          <a:latin typeface="Arial" pitchFamily="34" charset="0"/>
                        </a:defRPr>
                      </a:lvl1pPr>
                      <a:lvl2pPr>
                        <a:spcBef>
                          <a:spcPct val="20000"/>
                        </a:spcBef>
                        <a:defRPr sz="2400">
                          <a:solidFill>
                            <a:schemeClr val="tx1"/>
                          </a:solidFill>
                          <a:latin typeface="Arial" pitchFamily="34" charset="0"/>
                        </a:defRPr>
                      </a:lvl2pPr>
                      <a:lvl3pPr>
                        <a:spcBef>
                          <a:spcPct val="20000"/>
                        </a:spcBef>
                        <a:defRPr sz="2000">
                          <a:solidFill>
                            <a:schemeClr val="tx1"/>
                          </a:solidFill>
                          <a:latin typeface="Arial" pitchFamily="34" charset="0"/>
                        </a:defRPr>
                      </a:lvl3pPr>
                      <a:lvl4pPr>
                        <a:spcBef>
                          <a:spcPct val="20000"/>
                        </a:spcBef>
                        <a:defRPr>
                          <a:solidFill>
                            <a:schemeClr val="tx1"/>
                          </a:solidFill>
                          <a:latin typeface="Arial" pitchFamily="34" charset="0"/>
                        </a:defRPr>
                      </a:lvl4pPr>
                      <a:lvl5pPr>
                        <a:spcBef>
                          <a:spcPct val="20000"/>
                        </a:spcBef>
                        <a:defRPr>
                          <a:solidFill>
                            <a:schemeClr val="tx1"/>
                          </a:solidFill>
                          <a:latin typeface="Arial" pitchFamily="34" charset="0"/>
                        </a:defRPr>
                      </a:lvl5pPr>
                      <a:lvl6pPr fontAlgn="base">
                        <a:spcBef>
                          <a:spcPct val="20000"/>
                        </a:spcBef>
                        <a:spcAft>
                          <a:spcPct val="0"/>
                        </a:spcAft>
                        <a:defRPr>
                          <a:solidFill>
                            <a:schemeClr val="tx1"/>
                          </a:solidFill>
                          <a:latin typeface="Arial" pitchFamily="34" charset="0"/>
                        </a:defRPr>
                      </a:lvl6pPr>
                      <a:lvl7pPr fontAlgn="base">
                        <a:spcBef>
                          <a:spcPct val="20000"/>
                        </a:spcBef>
                        <a:spcAft>
                          <a:spcPct val="0"/>
                        </a:spcAft>
                        <a:defRPr>
                          <a:solidFill>
                            <a:schemeClr val="tx1"/>
                          </a:solidFill>
                          <a:latin typeface="Arial" pitchFamily="34" charset="0"/>
                        </a:defRPr>
                      </a:lvl7pPr>
                      <a:lvl8pPr fontAlgn="base">
                        <a:spcBef>
                          <a:spcPct val="20000"/>
                        </a:spcBef>
                        <a:spcAft>
                          <a:spcPct val="0"/>
                        </a:spcAft>
                        <a:defRPr>
                          <a:solidFill>
                            <a:schemeClr val="tx1"/>
                          </a:solidFill>
                          <a:latin typeface="Arial" pitchFamily="34" charset="0"/>
                        </a:defRPr>
                      </a:lvl8pPr>
                      <a:lvl9pPr fontAlgn="base">
                        <a:spcBef>
                          <a:spcPct val="2000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Arial" pitchFamily="34" charset="0"/>
                        </a:rPr>
                        <a:t>841</a:t>
                      </a:r>
                    </a:p>
                  </a:txBody>
                  <a:tcPr anchor="b"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64544" name="Rectangle 32"/>
          <p:cNvSpPr>
            <a:spLocks noChangeArrowheads="1"/>
          </p:cNvSpPr>
          <p:nvPr/>
        </p:nvSpPr>
        <p:spPr bwMode="auto">
          <a:xfrm>
            <a:off x="0" y="3960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b="0"/>
          </a:p>
        </p:txBody>
      </p:sp>
      <p:sp>
        <p:nvSpPr>
          <p:cNvPr id="64545" name="Text Box 33"/>
          <p:cNvSpPr txBox="1">
            <a:spLocks noChangeArrowheads="1"/>
          </p:cNvSpPr>
          <p:nvPr/>
        </p:nvSpPr>
        <p:spPr bwMode="auto">
          <a:xfrm>
            <a:off x="1835150" y="188913"/>
            <a:ext cx="56165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sz="2800">
                <a:ea typeface="宋体" pitchFamily="2" charset="-122"/>
              </a:rPr>
              <a:t>Regular Expressions and Named Entity Recognition (NER)</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0" y="0"/>
            <a:ext cx="9144000" cy="6858000"/>
          </a:xfrm>
          <a:solidFill>
            <a:srgbClr val="E2E9B5"/>
          </a:solidFill>
        </p:spPr>
        <p:txBody>
          <a:bodyPr/>
          <a:lstStyle/>
          <a:p>
            <a:pPr eaLnBrk="1" hangingPunct="1">
              <a:lnSpc>
                <a:spcPct val="80000"/>
              </a:lnSpc>
              <a:buFontTx/>
              <a:buNone/>
            </a:pPr>
            <a:r>
              <a:rPr lang="en-US" altLang="en-US" sz="1800" smtClean="0"/>
              <a:t>#!/usr/bin/python2.5</a:t>
            </a:r>
            <a:br>
              <a:rPr lang="en-US" altLang="en-US" sz="1800" smtClean="0"/>
            </a:br>
            <a:r>
              <a:rPr lang="en-US" altLang="en-US" sz="1800" smtClean="0"/>
              <a:t>import sys</a:t>
            </a:r>
            <a:br>
              <a:rPr lang="en-US" altLang="en-US" sz="1800" smtClean="0"/>
            </a:br>
            <a:r>
              <a:rPr lang="en-US" altLang="en-US" sz="1800" smtClean="0"/>
              <a:t>import codecs</a:t>
            </a:r>
            <a:br>
              <a:rPr lang="en-US" altLang="en-US" sz="1800" smtClean="0"/>
            </a:br>
            <a:r>
              <a:rPr lang="en-US" altLang="en-US" sz="1800" smtClean="0"/>
              <a:t>import getopt</a:t>
            </a:r>
            <a:br>
              <a:rPr lang="en-US" altLang="en-US" sz="1800" smtClean="0"/>
            </a:br>
            <a:r>
              <a:rPr lang="en-US" altLang="en-US" sz="1800" smtClean="0"/>
              <a:t>import re</a:t>
            </a:r>
            <a:br>
              <a:rPr lang="en-US" altLang="en-US" sz="1800" smtClean="0"/>
            </a:br>
            <a:r>
              <a:rPr lang="en-US" altLang="en-US" sz="1800" smtClean="0"/>
              <a:t>from removeDups import removeDups</a:t>
            </a:r>
            <a:br>
              <a:rPr lang="en-US" altLang="en-US" sz="1800" smtClean="0"/>
            </a:br>
            <a:r>
              <a:rPr lang="en-US" altLang="en-US" sz="1800" smtClean="0"/>
              <a:t>from copy import copy</a:t>
            </a:r>
            <a:br>
              <a:rPr lang="en-US" altLang="en-US" sz="1800" smtClean="0"/>
            </a:br>
            <a:r>
              <a:rPr lang="en-US" altLang="en-US" sz="1800" smtClean="0"/>
              <a:t/>
            </a:r>
            <a:br>
              <a:rPr lang="en-US" altLang="en-US" sz="1800" smtClean="0"/>
            </a:br>
            <a:r>
              <a:rPr lang="en-US" altLang="en-US" sz="1800" smtClean="0"/>
              <a:t># chinese string printing</a:t>
            </a:r>
            <a:br>
              <a:rPr lang="en-US" altLang="en-US" sz="1800" smtClean="0"/>
            </a:br>
            <a:r>
              <a:rPr lang="en-US" altLang="en-US" sz="1800" smtClean="0"/>
              <a:t>def cprint(s):</a:t>
            </a:r>
            <a:br>
              <a:rPr lang="en-US" altLang="en-US" sz="1800" smtClean="0"/>
            </a:br>
            <a:r>
              <a:rPr lang="en-US" altLang="en-US" sz="1800" smtClean="0"/>
              <a:t>	print s.encode('utf-8')</a:t>
            </a:r>
            <a:br>
              <a:rPr lang="en-US" altLang="en-US" sz="1800" smtClean="0"/>
            </a:br>
            <a:r>
              <a:rPr lang="en-US" altLang="en-US" sz="1800" smtClean="0"/>
              <a:t/>
            </a:r>
            <a:br>
              <a:rPr lang="en-US" altLang="en-US" sz="1800" smtClean="0"/>
            </a:br>
            <a:r>
              <a:rPr lang="en-US" altLang="en-US" sz="1800" smtClean="0"/>
              <a:t># name to string when ID unknown</a:t>
            </a:r>
            <a:br>
              <a:rPr lang="en-US" altLang="en-US" sz="1800" smtClean="0"/>
            </a:br>
            <a:r>
              <a:rPr lang="en-US" altLang="en-US" sz="1800" smtClean="0"/>
              <a:t>def name2str(ids, name):</a:t>
            </a:r>
            <a:br>
              <a:rPr lang="en-US" altLang="en-US" sz="1800" smtClean="0"/>
            </a:br>
            <a:r>
              <a:rPr lang="en-US" altLang="en-US" sz="1800" smtClean="0"/>
              <a:t>	s = '&lt;%s,' %name</a:t>
            </a:r>
            <a:br>
              <a:rPr lang="en-US" altLang="en-US" sz="1800" smtClean="0"/>
            </a:br>
            <a:r>
              <a:rPr lang="en-US" altLang="en-US" sz="1800" smtClean="0"/>
              <a:t>	for id in ids[name]: s += '%s/' %id</a:t>
            </a:r>
            <a:br>
              <a:rPr lang="en-US" altLang="en-US" sz="1800" smtClean="0"/>
            </a:br>
            <a:r>
              <a:rPr lang="en-US" altLang="en-US" sz="1800" smtClean="0"/>
              <a:t>	s = s[:-1]</a:t>
            </a:r>
            <a:br>
              <a:rPr lang="en-US" altLang="en-US" sz="1800" smtClean="0"/>
            </a:br>
            <a:r>
              <a:rPr lang="en-US" altLang="en-US" sz="1800" smtClean="0"/>
              <a:t>	s += '&gt;'</a:t>
            </a:r>
            <a:br>
              <a:rPr lang="en-US" altLang="en-US" sz="1800" smtClean="0"/>
            </a:br>
            <a:r>
              <a:rPr lang="en-US" altLang="en-US" sz="1800" smtClean="0"/>
              <a:t>	return s</a:t>
            </a:r>
            <a:br>
              <a:rPr lang="en-US" altLang="en-US" sz="1800" smtClean="0"/>
            </a:br>
            <a:r>
              <a:rPr lang="en-US" altLang="en-US" sz="1800" smtClean="0"/>
              <a:t>	</a:t>
            </a:r>
            <a:br>
              <a:rPr lang="en-US" altLang="en-US" sz="1800" smtClean="0"/>
            </a:br>
            <a:r>
              <a:rPr lang="en-US" altLang="en-US" sz="1800" smtClean="0"/>
              <a:t># name to string when ID known</a:t>
            </a:r>
            <a:br>
              <a:rPr lang="en-US" altLang="en-US" sz="1800" smtClean="0"/>
            </a:br>
            <a:r>
              <a:rPr lang="en-US" altLang="en-US" sz="1800" smtClean="0"/>
              <a:t>def name2strID(id, names, intervals):</a:t>
            </a:r>
            <a:br>
              <a:rPr lang="en-US" altLang="en-US" sz="1800" smtClean="0"/>
            </a:br>
            <a:r>
              <a:rPr lang="en-US" altLang="en-US" sz="1800" smtClean="0"/>
              <a:t>	name = names[id]</a:t>
            </a:r>
            <a:br>
              <a:rPr lang="en-US" altLang="en-US" sz="1800" smtClean="0"/>
            </a:br>
            <a:r>
              <a:rPr lang="en-US" altLang="en-US" sz="1800" smtClean="0"/>
              <a:t>	s = '&lt;%s,%s,' %(name,id)</a:t>
            </a:r>
            <a:br>
              <a:rPr lang="en-US" altLang="en-US" sz="1800" smtClean="0"/>
            </a:br>
            <a:r>
              <a:rPr lang="en-US" altLang="en-US" sz="1800" smtClean="0"/>
              <a:t>	if intervals[id][0] and intervals[id][1]: s += '%d~%d&gt;' %(intervals[id][0], intervals[id][1])</a:t>
            </a:r>
            <a:br>
              <a:rPr lang="en-US" altLang="en-US" sz="1800" smtClean="0"/>
            </a:br>
            <a:r>
              <a:rPr lang="en-US" altLang="en-US" sz="1800" smtClean="0"/>
              <a:t>	else: s += 'None~None&gt;'</a:t>
            </a:r>
            <a:br>
              <a:rPr lang="en-US" altLang="en-US" sz="1800" smtClean="0"/>
            </a:br>
            <a:r>
              <a:rPr lang="en-US" altLang="en-US" sz="1800" smtClean="0"/>
              <a:t>	return s</a:t>
            </a:r>
            <a:br>
              <a:rPr lang="en-US" altLang="en-US" sz="1800" smtClean="0"/>
            </a:br>
            <a:endParaRPr lang="en-US" altLang="en-US" sz="180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a:solidFill>
            <a:srgbClr val="FDDEA1"/>
          </a:solidFill>
        </p:spPr>
        <p:txBody>
          <a:bodyPr/>
          <a:lstStyle/>
          <a:p>
            <a:pPr eaLnBrk="1" hangingPunct="1"/>
            <a:r>
              <a:rPr lang="en-US" altLang="zh-CN" smtClean="0">
                <a:ea typeface="宋体" pitchFamily="2" charset="-122"/>
              </a:rPr>
              <a:t>The Editorial Process</a:t>
            </a:r>
            <a:endParaRPr lang="en-US" altLang="en-US" smtClean="0"/>
          </a:p>
        </p:txBody>
      </p:sp>
      <p:sp>
        <p:nvSpPr>
          <p:cNvPr id="67587" name="Rectangle 6"/>
          <p:cNvSpPr>
            <a:spLocks noGrp="1" noChangeArrowheads="1"/>
          </p:cNvSpPr>
          <p:nvPr>
            <p:ph type="body" idx="1"/>
          </p:nvPr>
        </p:nvSpPr>
        <p:spPr/>
        <p:txBody>
          <a:bodyPr/>
          <a:lstStyle/>
          <a:p>
            <a:pPr eaLnBrk="1" hangingPunct="1"/>
            <a:r>
              <a:rPr lang="en-US" altLang="zh-CN" smtClean="0">
                <a:ea typeface="宋体" pitchFamily="2" charset="-122"/>
              </a:rPr>
              <a:t>Identify patterns of expression in the texts and construct regular expressions</a:t>
            </a:r>
          </a:p>
          <a:p>
            <a:pPr eaLnBrk="1" hangingPunct="1"/>
            <a:r>
              <a:rPr lang="en-US" altLang="zh-CN" smtClean="0">
                <a:ea typeface="宋体" pitchFamily="2" charset="-122"/>
              </a:rPr>
              <a:t>“Tag” the text with the RegEx</a:t>
            </a:r>
          </a:p>
          <a:p>
            <a:pPr eaLnBrk="1" hangingPunct="1"/>
            <a:r>
              <a:rPr lang="en-US" altLang="zh-CN" smtClean="0">
                <a:ea typeface="宋体" pitchFamily="2" charset="-122"/>
              </a:rPr>
              <a:t>Editors manually revise the tagged in GATE</a:t>
            </a:r>
          </a:p>
          <a:p>
            <a:pPr eaLnBrk="1" hangingPunct="1"/>
            <a:r>
              <a:rPr lang="en-US" altLang="zh-CN" smtClean="0">
                <a:ea typeface="宋体" pitchFamily="2" charset="-122"/>
              </a:rPr>
              <a:t>Final Coding</a:t>
            </a:r>
          </a:p>
          <a:p>
            <a:pPr eaLnBrk="1" hangingPunct="1"/>
            <a:r>
              <a:rPr lang="en-US" altLang="zh-CN" smtClean="0">
                <a:ea typeface="宋体" pitchFamily="2" charset="-122"/>
              </a:rPr>
              <a:t>Uploading to the online database</a:t>
            </a:r>
          </a:p>
          <a:p>
            <a:pPr eaLnBrk="1" hangingPunct="1">
              <a:buFontTx/>
              <a:buNone/>
            </a:pPr>
            <a:endParaRPr lang="en-US" alt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74638"/>
            <a:ext cx="9144000" cy="6502400"/>
          </a:xfr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179388" y="1989138"/>
            <a:ext cx="8374062" cy="4868862"/>
          </a:xfrm>
        </p:spPr>
        <p:txBody>
          <a:bodyPr/>
          <a:lstStyle/>
          <a:p>
            <a:pPr eaLnBrk="1" hangingPunct="1">
              <a:lnSpc>
                <a:spcPct val="90000"/>
              </a:lnSpc>
            </a:pPr>
            <a:r>
              <a:rPr lang="en-US" altLang="zh-CN" sz="3600" smtClean="0">
                <a:ea typeface="宋体" pitchFamily="2" charset="-122"/>
              </a:rPr>
              <a:t>CBDB can be used as a biographical dictionary but it is meant to be used as a database </a:t>
            </a:r>
            <a:r>
              <a:rPr lang="zh-CN" altLang="en-US" sz="3600" smtClean="0">
                <a:ea typeface="宋体" pitchFamily="2" charset="-122"/>
              </a:rPr>
              <a:t>人名詞典或者數據庫</a:t>
            </a:r>
          </a:p>
          <a:p>
            <a:pPr eaLnBrk="1" hangingPunct="1">
              <a:lnSpc>
                <a:spcPct val="90000"/>
              </a:lnSpc>
            </a:pPr>
            <a:r>
              <a:rPr lang="en-US" altLang="zh-CN" sz="3600" smtClean="0">
                <a:ea typeface="宋体" pitchFamily="2" charset="-122"/>
              </a:rPr>
              <a:t>CBDB tries to achieve a high level of accuracy but it is meant to provide the largest possible sample  </a:t>
            </a:r>
            <a:r>
              <a:rPr lang="zh-TW" altLang="en-US" sz="3600" smtClean="0">
                <a:ea typeface="PMingLiU" pitchFamily="18" charset="-120"/>
              </a:rPr>
              <a:t>精度</a:t>
            </a:r>
            <a:r>
              <a:rPr lang="zh-CN" altLang="en-US" sz="3600" smtClean="0">
                <a:ea typeface="PMingLiU" pitchFamily="18" charset="-120"/>
              </a:rPr>
              <a:t>或者</a:t>
            </a:r>
            <a:r>
              <a:rPr lang="zh-TW" altLang="en-US" sz="3600" smtClean="0">
                <a:ea typeface="PMingLiU" pitchFamily="18" charset="-120"/>
              </a:rPr>
              <a:t>數量 </a:t>
            </a:r>
            <a:endParaRPr lang="en-US" altLang="zh-CN" sz="4000" smtClean="0">
              <a:ea typeface="宋体" pitchFamily="2" charset="-122"/>
            </a:endParaRPr>
          </a:p>
          <a:p>
            <a:pPr eaLnBrk="1" hangingPunct="1">
              <a:lnSpc>
                <a:spcPct val="90000"/>
              </a:lnSpc>
            </a:pPr>
            <a:r>
              <a:rPr lang="en-US" altLang="zh-CN" sz="3600" smtClean="0">
                <a:ea typeface="宋体" pitchFamily="2" charset="-122"/>
              </a:rPr>
              <a:t>CBDB assumes that if there are 1000s of examples it is acceptable for there to be a certain “margin of error”</a:t>
            </a:r>
          </a:p>
          <a:p>
            <a:pPr eaLnBrk="1" hangingPunct="1">
              <a:lnSpc>
                <a:spcPct val="90000"/>
              </a:lnSpc>
            </a:pPr>
            <a:endParaRPr lang="en-US" altLang="zh-CN" sz="3600" smtClean="0">
              <a:ea typeface="宋体" pitchFamily="2" charset="-122"/>
            </a:endParaRPr>
          </a:p>
        </p:txBody>
      </p:sp>
      <p:sp>
        <p:nvSpPr>
          <p:cNvPr id="69635" name="Rectangle 3"/>
          <p:cNvSpPr>
            <a:spLocks noGrp="1" noChangeArrowheads="1"/>
          </p:cNvSpPr>
          <p:nvPr>
            <p:ph type="title"/>
          </p:nvPr>
        </p:nvSpPr>
        <p:spPr>
          <a:solidFill>
            <a:srgbClr val="FDDEA1"/>
          </a:solidFill>
        </p:spPr>
        <p:txBody>
          <a:bodyPr/>
          <a:lstStyle/>
          <a:p>
            <a:pPr eaLnBrk="1" hangingPunct="1"/>
            <a:r>
              <a:rPr lang="en-US" altLang="zh-CN" smtClean="0">
                <a:ea typeface="宋体" pitchFamily="2" charset="-122"/>
              </a:rPr>
              <a:t>Bear in Mind that: </a:t>
            </a:r>
            <a:endParaRPr lang="en-US" altLang="en-US"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altLang="zh-CN" sz="4000" smtClean="0">
                <a:ea typeface="宋体" pitchFamily="2" charset="-122"/>
              </a:rPr>
              <a:t>Supporting three modes of analysis</a:t>
            </a:r>
            <a:r>
              <a:rPr lang="en-US" altLang="en-US" sz="4000" smtClean="0">
                <a:ea typeface="宋体" pitchFamily="2" charset="-122"/>
              </a:rPr>
              <a:t/>
            </a:r>
            <a:br>
              <a:rPr lang="en-US" altLang="en-US" sz="4000" smtClean="0">
                <a:ea typeface="宋体" pitchFamily="2" charset="-122"/>
              </a:rPr>
            </a:br>
            <a:endParaRPr lang="en-US" altLang="en-US" sz="4000" smtClean="0">
              <a:ea typeface="宋体" pitchFamily="2" charset="-122"/>
            </a:endParaRPr>
          </a:p>
        </p:txBody>
      </p:sp>
      <p:sp>
        <p:nvSpPr>
          <p:cNvPr id="71683" name="Rectangle 3"/>
          <p:cNvSpPr>
            <a:spLocks noGrp="1" noChangeArrowheads="1"/>
          </p:cNvSpPr>
          <p:nvPr>
            <p:ph type="body" idx="1"/>
          </p:nvPr>
        </p:nvSpPr>
        <p:spPr/>
        <p:txBody>
          <a:bodyPr/>
          <a:lstStyle/>
          <a:p>
            <a:pPr eaLnBrk="1" hangingPunct="1"/>
            <a:r>
              <a:rPr lang="en-US" altLang="zh-CN" smtClean="0">
                <a:ea typeface="宋体" pitchFamily="2" charset="-122"/>
              </a:rPr>
              <a:t>Prosopographical Analysis</a:t>
            </a:r>
          </a:p>
          <a:p>
            <a:pPr eaLnBrk="1" hangingPunct="1"/>
            <a:r>
              <a:rPr lang="en-US" altLang="zh-CN" smtClean="0">
                <a:ea typeface="宋体" pitchFamily="2" charset="-122"/>
              </a:rPr>
              <a:t>Social Network Analysis</a:t>
            </a:r>
          </a:p>
          <a:p>
            <a:pPr eaLnBrk="1" hangingPunct="1"/>
            <a:r>
              <a:rPr lang="en-US" altLang="zh-CN" smtClean="0">
                <a:ea typeface="宋体" pitchFamily="2" charset="-122"/>
              </a:rPr>
              <a:t>Geospatial Analysis </a:t>
            </a:r>
            <a:endParaRPr lang="en-US" altLang="en-US" smtClean="0">
              <a:ea typeface="宋体"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95288" y="2276475"/>
            <a:ext cx="8229600" cy="1143000"/>
          </a:xfrm>
        </p:spPr>
        <p:txBody>
          <a:bodyPr/>
          <a:lstStyle/>
          <a:p>
            <a:pPr marL="838200" indent="-838200" algn="l" eaLnBrk="1" hangingPunct="1">
              <a:buFontTx/>
              <a:buAutoNum type="arabicPeriod"/>
            </a:pPr>
            <a:r>
              <a:rPr lang="en-US" altLang="zh-CN" smtClean="0">
                <a:ea typeface="宋体" pitchFamily="2" charset="-122"/>
              </a:rPr>
              <a:t>Prosopographical Analysis</a:t>
            </a:r>
          </a:p>
        </p:txBody>
      </p:sp>
      <p:sp>
        <p:nvSpPr>
          <p:cNvPr id="70659" name="Rectangle 3"/>
          <p:cNvSpPr>
            <a:spLocks noGrp="1" noChangeArrowheads="1"/>
          </p:cNvSpPr>
          <p:nvPr>
            <p:ph type="body" idx="1"/>
          </p:nvPr>
        </p:nvSpPr>
        <p:spPr>
          <a:xfrm>
            <a:off x="457200" y="476250"/>
            <a:ext cx="8229600" cy="1223963"/>
          </a:xfrm>
        </p:spPr>
        <p:txBody>
          <a:bodyPr/>
          <a:lstStyle/>
          <a:p>
            <a:pPr eaLnBrk="1" hangingPunct="1">
              <a:buFontTx/>
              <a:buNone/>
            </a:pPr>
            <a:r>
              <a:rPr lang="en-US" altLang="zh-CN" smtClean="0">
                <a:ea typeface="宋体" pitchFamily="2" charset="-122"/>
              </a:rPr>
              <a:t>Supporting three modes of analysis</a:t>
            </a:r>
            <a:endParaRPr lang="en-US" altLang="en-US" smtClean="0">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74638"/>
            <a:ext cx="8229600" cy="634082"/>
          </a:xfrm>
        </p:spPr>
        <p:txBody>
          <a:bodyPr/>
          <a:lstStyle/>
          <a:p>
            <a:pPr eaLnBrk="1" hangingPunct="1"/>
            <a:r>
              <a:rPr lang="en-US" altLang="en-US" dirty="0" smtClean="0"/>
              <a:t>CBDB’s origins</a:t>
            </a:r>
          </a:p>
        </p:txBody>
      </p:sp>
      <p:sp>
        <p:nvSpPr>
          <p:cNvPr id="15363" name="Rectangle 3"/>
          <p:cNvSpPr>
            <a:spLocks noGrp="1" noChangeArrowheads="1"/>
          </p:cNvSpPr>
          <p:nvPr>
            <p:ph type="body" idx="1"/>
          </p:nvPr>
        </p:nvSpPr>
        <p:spPr>
          <a:xfrm>
            <a:off x="467544" y="1052736"/>
            <a:ext cx="8229600" cy="4525963"/>
          </a:xfrm>
        </p:spPr>
        <p:txBody>
          <a:bodyPr/>
          <a:lstStyle/>
          <a:p>
            <a:pPr eaLnBrk="1" hangingPunct="1">
              <a:lnSpc>
                <a:spcPct val="90000"/>
              </a:lnSpc>
            </a:pPr>
            <a:r>
              <a:rPr lang="zh-CN" altLang="en-US" sz="2800" dirty="0" smtClean="0">
                <a:ea typeface="PMingLiU" pitchFamily="18" charset="-120"/>
              </a:rPr>
              <a:t>郝若貝教授（</a:t>
            </a:r>
            <a:r>
              <a:rPr lang="en-US" altLang="zh-CN" sz="2800" dirty="0" smtClean="0">
                <a:ea typeface="PMingLiU" pitchFamily="18" charset="-120"/>
              </a:rPr>
              <a:t>Robert Hartwell</a:t>
            </a:r>
            <a:r>
              <a:rPr lang="zh-CN" altLang="en-US" sz="2800" dirty="0" smtClean="0">
                <a:ea typeface="PMingLiU" pitchFamily="18" charset="-120"/>
              </a:rPr>
              <a:t>）在</a:t>
            </a:r>
            <a:r>
              <a:rPr lang="en-US" altLang="zh-CN" sz="2800" dirty="0" smtClean="0">
                <a:ea typeface="PMingLiU" pitchFamily="18" charset="-120"/>
              </a:rPr>
              <a:t>1980</a:t>
            </a:r>
            <a:r>
              <a:rPr lang="zh-CN" altLang="en-US" sz="2800" dirty="0" smtClean="0">
                <a:ea typeface="PMingLiU" pitchFamily="18" charset="-120"/>
              </a:rPr>
              <a:t>年代發起的；郝教授</a:t>
            </a:r>
            <a:r>
              <a:rPr lang="en-US" altLang="zh-CN" sz="2800" dirty="0" smtClean="0">
                <a:ea typeface="PMingLiU" pitchFamily="18" charset="-120"/>
              </a:rPr>
              <a:t>1996</a:t>
            </a:r>
            <a:r>
              <a:rPr lang="zh-CN" altLang="en-US" sz="2800" dirty="0" smtClean="0">
                <a:ea typeface="PMingLiU" pitchFamily="18" charset="-120"/>
              </a:rPr>
              <a:t>去世後，將其捐贈給了哈佛</a:t>
            </a:r>
            <a:r>
              <a:rPr lang="en-US" altLang="zh-CN" sz="2800" dirty="0" smtClean="0">
                <a:ea typeface="PMingLiU" pitchFamily="18" charset="-120"/>
              </a:rPr>
              <a:t>-</a:t>
            </a:r>
            <a:r>
              <a:rPr lang="zh-CN" altLang="en-US" sz="2800" dirty="0" smtClean="0">
                <a:ea typeface="PMingLiU" pitchFamily="18" charset="-120"/>
              </a:rPr>
              <a:t>燕京學社。 </a:t>
            </a:r>
          </a:p>
          <a:p>
            <a:pPr eaLnBrk="1" hangingPunct="1">
              <a:lnSpc>
                <a:spcPct val="90000"/>
              </a:lnSpc>
            </a:pPr>
            <a:r>
              <a:rPr lang="en-US" altLang="zh-CN" sz="2800" dirty="0" smtClean="0">
                <a:ea typeface="PMingLiU" pitchFamily="18" charset="-120"/>
              </a:rPr>
              <a:t>2005</a:t>
            </a:r>
            <a:r>
              <a:rPr lang="zh-TW" altLang="en-US" sz="2800" dirty="0" smtClean="0">
                <a:ea typeface="PMingLiU" pitchFamily="18" charset="-120"/>
              </a:rPr>
              <a:t>中央研究院史語所</a:t>
            </a:r>
            <a:r>
              <a:rPr lang="en-US" altLang="zh-TW" sz="2800" dirty="0" smtClean="0">
                <a:ea typeface="PMingLiU" pitchFamily="18" charset="-120"/>
              </a:rPr>
              <a:t>/</a:t>
            </a:r>
            <a:r>
              <a:rPr lang="zh-TW" altLang="en-US" sz="2800" dirty="0" smtClean="0">
                <a:ea typeface="PMingLiU" pitchFamily="18" charset="-120"/>
              </a:rPr>
              <a:t>北大中國古代史研究中心</a:t>
            </a:r>
            <a:r>
              <a:rPr lang="en-US" altLang="zh-TW" sz="2800" dirty="0" smtClean="0">
                <a:ea typeface="PMingLiU" pitchFamily="18" charset="-120"/>
              </a:rPr>
              <a:t>/</a:t>
            </a:r>
            <a:r>
              <a:rPr lang="zh-TW" altLang="en-US" sz="2800" dirty="0" smtClean="0">
                <a:ea typeface="PMingLiU" pitchFamily="18" charset="-120"/>
              </a:rPr>
              <a:t>哈佛</a:t>
            </a:r>
            <a:r>
              <a:rPr lang="zh-CN" altLang="en-US" sz="2800" dirty="0" smtClean="0">
                <a:ea typeface="PMingLiU" pitchFamily="18" charset="-120"/>
              </a:rPr>
              <a:t>費正清研究中心</a:t>
            </a:r>
            <a:r>
              <a:rPr lang="zh-TW" altLang="en-US" sz="2800" dirty="0" smtClean="0">
                <a:ea typeface="PMingLiU" pitchFamily="18" charset="-120"/>
              </a:rPr>
              <a:t>合作</a:t>
            </a:r>
            <a:r>
              <a:rPr lang="zh-CN" altLang="en-US" sz="2800" dirty="0" smtClean="0">
                <a:ea typeface="PMingLiU" pitchFamily="18" charset="-120"/>
              </a:rPr>
              <a:t>開發</a:t>
            </a:r>
            <a:r>
              <a:rPr lang="en-US" altLang="zh-CN" sz="2800" dirty="0" smtClean="0">
                <a:ea typeface="PMingLiU" pitchFamily="18" charset="-120"/>
              </a:rPr>
              <a:t>: </a:t>
            </a:r>
          </a:p>
          <a:p>
            <a:pPr lvl="1" eaLnBrk="1" hangingPunct="1">
              <a:lnSpc>
                <a:spcPct val="90000"/>
              </a:lnSpc>
            </a:pPr>
            <a:r>
              <a:rPr lang="zh-CN" altLang="en-US" sz="2400" dirty="0" smtClean="0">
                <a:ea typeface="PMingLiU" pitchFamily="18" charset="-120"/>
              </a:rPr>
              <a:t>修改郝若貝所編二萬五千人之傳記資料</a:t>
            </a:r>
          </a:p>
          <a:p>
            <a:pPr lvl="1" eaLnBrk="1" hangingPunct="1">
              <a:lnSpc>
                <a:spcPct val="90000"/>
              </a:lnSpc>
            </a:pPr>
            <a:r>
              <a:rPr lang="zh-CN" altLang="en-US" sz="2400" dirty="0" smtClean="0">
                <a:ea typeface="PMingLiU" pitchFamily="18" charset="-120"/>
              </a:rPr>
              <a:t>王德毅： 宋人傳記資料索引 （電子版）</a:t>
            </a:r>
            <a:endParaRPr lang="en-US" altLang="zh-CN" sz="2400" dirty="0" smtClean="0">
              <a:ea typeface="PMingLiU" pitchFamily="18" charset="-120"/>
            </a:endParaRPr>
          </a:p>
          <a:p>
            <a:pPr eaLnBrk="1" hangingPunct="1">
              <a:lnSpc>
                <a:spcPct val="90000"/>
              </a:lnSpc>
            </a:pPr>
            <a:r>
              <a:rPr lang="en-US" altLang="zh-CN" sz="2800" dirty="0" smtClean="0">
                <a:ea typeface="PMingLiU" pitchFamily="18" charset="-120"/>
              </a:rPr>
              <a:t>2008 </a:t>
            </a:r>
            <a:r>
              <a:rPr lang="zh-CN" altLang="en-US" sz="2800" dirty="0" smtClean="0">
                <a:ea typeface="PMingLiU" pitchFamily="18" charset="-120"/>
              </a:rPr>
              <a:t>中國傳記數據庫國際研討會</a:t>
            </a:r>
          </a:p>
          <a:p>
            <a:pPr eaLnBrk="1" hangingPunct="1">
              <a:lnSpc>
                <a:spcPct val="90000"/>
              </a:lnSpc>
            </a:pPr>
            <a:r>
              <a:rPr lang="en-US" altLang="zh-CN" sz="2800" dirty="0" smtClean="0">
                <a:ea typeface="PMingLiU" pitchFamily="18" charset="-120"/>
              </a:rPr>
              <a:t>2009-2011</a:t>
            </a:r>
            <a:r>
              <a:rPr lang="zh-CN" altLang="en-US" sz="2800" dirty="0" smtClean="0">
                <a:ea typeface="PMingLiU" pitchFamily="18" charset="-120"/>
              </a:rPr>
              <a:t>收到美國</a:t>
            </a:r>
            <a:r>
              <a:rPr lang="zh-TW" altLang="en-US" sz="2800" dirty="0" smtClean="0">
                <a:ea typeface="PMingLiU" pitchFamily="18" charset="-120"/>
              </a:rPr>
              <a:t>國家人文基金會</a:t>
            </a:r>
            <a:r>
              <a:rPr lang="zh-CN" altLang="en-US" sz="2800" dirty="0" smtClean="0">
                <a:ea typeface="PMingLiU" pitchFamily="18" charset="-120"/>
              </a:rPr>
              <a:t>支持</a:t>
            </a:r>
            <a:r>
              <a:rPr lang="en-US" altLang="zh-CN" sz="2800" dirty="0" smtClean="0">
                <a:ea typeface="PMingLiU" pitchFamily="18" charset="-120"/>
              </a:rPr>
              <a:t>: </a:t>
            </a:r>
            <a:r>
              <a:rPr lang="zh-CN" altLang="en-US" sz="2800" dirty="0" smtClean="0">
                <a:ea typeface="PMingLiU" pitchFamily="18" charset="-120"/>
              </a:rPr>
              <a:t>挖掘數位化的傳記資料</a:t>
            </a:r>
          </a:p>
          <a:p>
            <a:pPr eaLnBrk="1" hangingPunct="1">
              <a:lnSpc>
                <a:spcPct val="90000"/>
              </a:lnSpc>
            </a:pPr>
            <a:r>
              <a:rPr lang="en-US" altLang="zh-CN" sz="2800" dirty="0" smtClean="0">
                <a:ea typeface="PMingLiU" pitchFamily="18" charset="-120"/>
              </a:rPr>
              <a:t>2011-2014 SSHRC (</a:t>
            </a:r>
            <a:r>
              <a:rPr lang="zh-CN" altLang="en-US" sz="2800" dirty="0" smtClean="0">
                <a:ea typeface="PMingLiU" pitchFamily="18" charset="-120"/>
              </a:rPr>
              <a:t>加拿大國家基金</a:t>
            </a:r>
            <a:r>
              <a:rPr lang="en-US" altLang="zh-CN" sz="2800" dirty="0" smtClean="0">
                <a:ea typeface="PMingLiU" pitchFamily="18" charset="-120"/>
              </a:rPr>
              <a:t>)</a:t>
            </a:r>
          </a:p>
          <a:p>
            <a:pPr eaLnBrk="1" hangingPunct="1">
              <a:lnSpc>
                <a:spcPct val="90000"/>
              </a:lnSpc>
            </a:pPr>
            <a:r>
              <a:rPr lang="en-US" altLang="zh-CN" sz="2800" dirty="0" smtClean="0">
                <a:ea typeface="PMingLiU" pitchFamily="18" charset="-120"/>
              </a:rPr>
              <a:t>2012-2015 </a:t>
            </a:r>
            <a:r>
              <a:rPr lang="en-US" altLang="zh-CN" sz="2800" dirty="0" err="1" smtClean="0">
                <a:ea typeface="PMingLiU" pitchFamily="18" charset="-120"/>
              </a:rPr>
              <a:t>Luce</a:t>
            </a:r>
            <a:r>
              <a:rPr lang="zh-CN" altLang="en-US" sz="2800" dirty="0" smtClean="0">
                <a:ea typeface="PMingLiU" pitchFamily="18" charset="-120"/>
              </a:rPr>
              <a:t>基金</a:t>
            </a:r>
            <a:r>
              <a:rPr lang="zh-CN" altLang="en-US" sz="2800" dirty="0" smtClean="0">
                <a:ea typeface="PMingLiU" pitchFamily="18" charset="-120"/>
              </a:rPr>
              <a:t>會</a:t>
            </a:r>
            <a:endParaRPr lang="en-US" altLang="zh-CN" sz="2800" dirty="0" smtClean="0">
              <a:ea typeface="PMingLiU" pitchFamily="18" charset="-120"/>
            </a:endParaRPr>
          </a:p>
          <a:p>
            <a:pPr eaLnBrk="1" hangingPunct="1">
              <a:lnSpc>
                <a:spcPct val="90000"/>
              </a:lnSpc>
            </a:pPr>
            <a:r>
              <a:rPr lang="en-US" altLang="zh-CN" sz="2800" dirty="0" smtClean="0">
                <a:ea typeface="PMingLiU" pitchFamily="18" charset="-120"/>
              </a:rPr>
              <a:t>2015-2017 </a:t>
            </a:r>
            <a:r>
              <a:rPr lang="zh-CN" altLang="en-US" sz="2800" dirty="0" smtClean="0">
                <a:ea typeface="PMingLiU" pitchFamily="18" charset="-120"/>
              </a:rPr>
              <a:t>唐研究基金会</a:t>
            </a:r>
            <a:endParaRPr lang="en-US" altLang="zh-CN" sz="2800" dirty="0" smtClean="0">
              <a:ea typeface="PMingLiU" pitchFamily="18" charset="-120"/>
            </a:endParaRPr>
          </a:p>
          <a:p>
            <a:pPr eaLnBrk="1" hangingPunct="1">
              <a:lnSpc>
                <a:spcPct val="90000"/>
              </a:lnSpc>
            </a:pPr>
            <a:endParaRPr lang="en-US" altLang="zh-CN" sz="2800" dirty="0" smtClean="0">
              <a:ea typeface="PMingLiU" pitchFamily="18" charset="-120"/>
            </a:endParaRPr>
          </a:p>
        </p:txBody>
      </p:sp>
    </p:spTree>
    <p:extLst>
      <p:ext uri="{BB962C8B-B14F-4D97-AF65-F5344CB8AC3E}">
        <p14:creationId xmlns:p14="http://schemas.microsoft.com/office/powerpoint/2010/main" val="111691414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152400"/>
            <a:ext cx="8229600" cy="685800"/>
          </a:xfrm>
          <a:solidFill>
            <a:srgbClr val="FFFF66"/>
          </a:solidFill>
        </p:spPr>
        <p:txBody>
          <a:bodyPr/>
          <a:lstStyle/>
          <a:p>
            <a:pPr eaLnBrk="1" hangingPunct="1"/>
            <a:r>
              <a:rPr lang="en-US" altLang="zh-CN" sz="4000" smtClean="0">
                <a:solidFill>
                  <a:srgbClr val="003300"/>
                </a:solidFill>
                <a:ea typeface="宋体" pitchFamily="2" charset="-122"/>
              </a:rPr>
              <a:t>1 Prosopography</a:t>
            </a:r>
            <a:endParaRPr lang="en-US" altLang="zh-CN" sz="4000" smtClean="0">
              <a:ea typeface="宋体" pitchFamily="2" charset="-122"/>
            </a:endParaRPr>
          </a:p>
        </p:txBody>
      </p:sp>
      <p:sp>
        <p:nvSpPr>
          <p:cNvPr id="72707" name="Rectangle 3"/>
          <p:cNvSpPr>
            <a:spLocks noGrp="1" noChangeArrowheads="1"/>
          </p:cNvSpPr>
          <p:nvPr>
            <p:ph type="body" sz="half" idx="1"/>
          </p:nvPr>
        </p:nvSpPr>
        <p:spPr>
          <a:xfrm>
            <a:off x="0" y="914400"/>
            <a:ext cx="8763000" cy="5059363"/>
          </a:xfrm>
        </p:spPr>
        <p:txBody>
          <a:bodyPr/>
          <a:lstStyle/>
          <a:p>
            <a:pPr eaLnBrk="1" hangingPunct="1">
              <a:lnSpc>
                <a:spcPct val="80000"/>
              </a:lnSpc>
              <a:buFontTx/>
              <a:buNone/>
            </a:pPr>
            <a:r>
              <a:rPr lang="en-US" altLang="en-US" sz="1800" smtClean="0">
                <a:solidFill>
                  <a:srgbClr val="000000"/>
                </a:solidFill>
                <a:ea typeface="宋体" pitchFamily="2" charset="-122"/>
                <a:cs typeface="Times New Roman" pitchFamily="18" charset="0"/>
              </a:rPr>
              <a:t>	</a:t>
            </a:r>
            <a:r>
              <a:rPr lang="en-US" altLang="en-US" smtClean="0">
                <a:solidFill>
                  <a:srgbClr val="000000"/>
                </a:solidFill>
                <a:ea typeface="宋体" pitchFamily="2" charset="-122"/>
                <a:cs typeface="Times New Roman" pitchFamily="18" charset="0"/>
              </a:rPr>
              <a:t>'Prosopography’ is the investigation of the common background characteristics of a group of actors in history by means of a collective study of their lives. The method employed is to establish a universe to be studied, and then to ask a set of uniform questions – about birth and death, marriage and family, social origins and inherited economic position, place of residence, education, amount and source of personal wealth, occupation, religion, experience of office and so on. The various types of information about the individuals in the universe are then juxtaposed and combined, and are examined for significant variables. They are tested both for internal correlations and for correlations with other forms of behaviour or action. (L. Stone, 'Prosopography', in F. Gilbert and S. Graubard eds., </a:t>
            </a:r>
            <a:r>
              <a:rPr lang="en-US" altLang="en-US" i="1" smtClean="0">
                <a:solidFill>
                  <a:srgbClr val="000000"/>
                </a:solidFill>
                <a:ea typeface="宋体" pitchFamily="2" charset="-122"/>
                <a:cs typeface="Times New Roman" pitchFamily="18" charset="0"/>
              </a:rPr>
              <a:t>Historical Studies Today</a:t>
            </a:r>
            <a:r>
              <a:rPr lang="en-US" altLang="en-US" smtClean="0">
                <a:solidFill>
                  <a:srgbClr val="000000"/>
                </a:solidFill>
                <a:ea typeface="宋体" pitchFamily="2" charset="-122"/>
                <a:cs typeface="Times New Roman" pitchFamily="18" charset="0"/>
              </a:rPr>
              <a:t> (New York, 1972)</a:t>
            </a:r>
            <a:r>
              <a:rPr lang="en-US" altLang="en-US" smtClean="0">
                <a:ea typeface="宋体" pitchFamily="2" charset="-122"/>
                <a:cs typeface="Times New Roman" pitchFamily="18" charset="0"/>
              </a:rPr>
              <a:t> </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0"/>
            <a:ext cx="8229600" cy="914400"/>
          </a:xfrm>
          <a:solidFill>
            <a:srgbClr val="FFFF66"/>
          </a:solidFill>
        </p:spPr>
        <p:txBody>
          <a:bodyPr/>
          <a:lstStyle/>
          <a:p>
            <a:pPr eaLnBrk="1" hangingPunct="1"/>
            <a:r>
              <a:rPr lang="en-US" altLang="zh-CN" smtClean="0">
                <a:solidFill>
                  <a:srgbClr val="003300"/>
                </a:solidFill>
                <a:ea typeface="宋体" pitchFamily="2" charset="-122"/>
              </a:rPr>
              <a:t>1. </a:t>
            </a:r>
            <a:r>
              <a:rPr lang="en-US" altLang="en-US" smtClean="0">
                <a:solidFill>
                  <a:srgbClr val="003300"/>
                </a:solidFill>
              </a:rPr>
              <a:t>Prosopography</a:t>
            </a:r>
            <a:r>
              <a:rPr lang="zh-TW" altLang="en-US" smtClean="0">
                <a:solidFill>
                  <a:srgbClr val="003300"/>
                </a:solidFill>
                <a:ea typeface="PMingLiU" pitchFamily="18" charset="-120"/>
              </a:rPr>
              <a:t>聚集傳記學</a:t>
            </a:r>
            <a:endParaRPr lang="en-US" altLang="en-US" smtClean="0">
              <a:solidFill>
                <a:srgbClr val="003300"/>
              </a:solidFill>
            </a:endParaRPr>
          </a:p>
        </p:txBody>
      </p:sp>
      <p:sp>
        <p:nvSpPr>
          <p:cNvPr id="73731" name="Rectangle 4"/>
          <p:cNvSpPr>
            <a:spLocks noGrp="1" noChangeArrowheads="1"/>
          </p:cNvSpPr>
          <p:nvPr>
            <p:ph type="body" sz="half" idx="2"/>
          </p:nvPr>
        </p:nvSpPr>
        <p:spPr>
          <a:xfrm>
            <a:off x="0" y="908050"/>
            <a:ext cx="9144000" cy="5949950"/>
          </a:xfrm>
          <a:solidFill>
            <a:schemeClr val="accent1"/>
          </a:solidFill>
        </p:spPr>
        <p:txBody>
          <a:bodyPr/>
          <a:lstStyle/>
          <a:p>
            <a:pPr eaLnBrk="1" hangingPunct="1">
              <a:buFontTx/>
              <a:buNone/>
            </a:pPr>
            <a:r>
              <a:rPr lang="en-US" altLang="zh-TW" sz="3200" smtClean="0">
                <a:ea typeface="PMingLiU" pitchFamily="18" charset="-120"/>
              </a:rPr>
              <a:t>	</a:t>
            </a:r>
            <a:r>
              <a:rPr lang="en-US" altLang="zh-TW" sz="3200" smtClean="0">
                <a:latin typeface="PMingLiU" pitchFamily="18" charset="-120"/>
                <a:ea typeface="PMingLiU" pitchFamily="18" charset="-120"/>
              </a:rPr>
              <a:t>“</a:t>
            </a:r>
            <a:r>
              <a:rPr lang="zh-TW" altLang="en-US" sz="3200" smtClean="0">
                <a:ea typeface="PMingLiU" pitchFamily="18" charset="-120"/>
              </a:rPr>
              <a:t>聚集傳記學” 為透過對一群人之生平作集體性研究，而對這群歷史人物之共同背景特徵所作的探討。其採用的方法為建立一個研究的場域</a:t>
            </a:r>
            <a:r>
              <a:rPr lang="zh-TW" altLang="zh-CN" sz="3200" smtClean="0">
                <a:ea typeface="PMingLiU" pitchFamily="18" charset="-120"/>
              </a:rPr>
              <a:t> </a:t>
            </a:r>
            <a:r>
              <a:rPr lang="en-US" altLang="zh-TW" sz="3200" smtClean="0">
                <a:ea typeface="PMingLiU" pitchFamily="18" charset="-120"/>
              </a:rPr>
              <a:t>(a universe to be studied)</a:t>
            </a:r>
            <a:r>
              <a:rPr lang="zh-TW" altLang="en-US" sz="3200" smtClean="0">
                <a:latin typeface="PMingLiU" pitchFamily="18" charset="-120"/>
                <a:ea typeface="PMingLiU" pitchFamily="18" charset="-120"/>
              </a:rPr>
              <a:t>，然後詢問一組統一化的問題</a:t>
            </a:r>
            <a:r>
              <a:rPr lang="en-US" altLang="zh-TW" sz="3200" smtClean="0">
                <a:latin typeface="PMingLiU" pitchFamily="18" charset="-120"/>
                <a:ea typeface="PMingLiU" pitchFamily="18" charset="-120"/>
              </a:rPr>
              <a:t>---</a:t>
            </a:r>
            <a:r>
              <a:rPr lang="zh-TW" altLang="en-US" sz="3200" smtClean="0">
                <a:latin typeface="PMingLiU" pitchFamily="18" charset="-120"/>
                <a:ea typeface="PMingLiU" pitchFamily="18" charset="-120"/>
              </a:rPr>
              <a:t>關於出生與死亡，婚姻與家庭，社會出身與其繼承的經濟地位，居住地，教育，個人財富之數量與來源，職業，宗教，公職經驗等等。然後將身處此一場域之所有個人的各種類型資訊並列與結合，檢查其重要的變數。研究者測試這些資訊的內在相關性，以及其與其他行為與行動模式的相關性。</a:t>
            </a:r>
            <a:r>
              <a:rPr lang="en-US" altLang="zh-TW" sz="2000" smtClean="0">
                <a:ea typeface="PMingLiU" pitchFamily="18" charset="-120"/>
              </a:rPr>
              <a:t>(L. Stone, 'Prosopography', in F. Gilbert and S. Graubard eds., </a:t>
            </a:r>
            <a:r>
              <a:rPr lang="en-US" altLang="zh-TW" sz="2000" i="1" smtClean="0">
                <a:ea typeface="PMingLiU" pitchFamily="18" charset="-120"/>
              </a:rPr>
              <a:t>Historical Studies Today</a:t>
            </a:r>
            <a:r>
              <a:rPr lang="en-US" altLang="zh-TW" sz="2000" smtClean="0">
                <a:ea typeface="PMingLiU" pitchFamily="18" charset="-120"/>
              </a:rPr>
              <a:t> (New York, 1972)</a:t>
            </a:r>
            <a:endParaRPr lang="en-US" altLang="en-US" sz="2000" smtClean="0">
              <a:ea typeface="PMingLiU" pitchFamily="18" charset="-12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a:xfrm>
            <a:off x="0" y="125413"/>
            <a:ext cx="8763000" cy="645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390" y="260648"/>
            <a:ext cx="9390909" cy="6777608"/>
          </a:xfrm>
          <a:prstGeom prst="rect">
            <a:avLst/>
          </a:prstGeom>
          <a:noFill/>
          <a:ln>
            <a:noFill/>
          </a:ln>
        </p:spPr>
      </p:pic>
    </p:spTree>
    <p:extLst>
      <p:ext uri="{BB962C8B-B14F-4D97-AF65-F5344CB8AC3E}">
        <p14:creationId xmlns:p14="http://schemas.microsoft.com/office/powerpoint/2010/main" val="115003624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1"/>
          <p:cNvGraphicFramePr/>
          <p:nvPr>
            <p:extLst>
              <p:ext uri="{D42A27DB-BD31-4B8C-83A1-F6EECF244321}">
                <p14:modId xmlns:p14="http://schemas.microsoft.com/office/powerpoint/2010/main" val="85924982"/>
              </p:ext>
            </p:extLst>
          </p:nvPr>
        </p:nvGraphicFramePr>
        <p:xfrm>
          <a:off x="25932" y="908720"/>
          <a:ext cx="9144000" cy="51774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169159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828800" y="0"/>
            <a:ext cx="5791200" cy="3630613"/>
          </a:xfrm>
        </p:spPr>
      </p:pic>
      <p:pic>
        <p:nvPicPr>
          <p:cNvPr id="768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581400"/>
            <a:ext cx="5334000"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Line 4"/>
          <p:cNvSpPr>
            <a:spLocks noChangeShapeType="1"/>
          </p:cNvSpPr>
          <p:nvPr/>
        </p:nvSpPr>
        <p:spPr bwMode="auto">
          <a:xfrm>
            <a:off x="4953000" y="304800"/>
            <a:ext cx="0" cy="59436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05" name="Line 5"/>
          <p:cNvSpPr>
            <a:spLocks noChangeShapeType="1"/>
          </p:cNvSpPr>
          <p:nvPr/>
        </p:nvSpPr>
        <p:spPr bwMode="auto">
          <a:xfrm>
            <a:off x="6096000" y="304800"/>
            <a:ext cx="0" cy="59436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06" name="Text Box 6"/>
          <p:cNvSpPr txBox="1">
            <a:spLocks noChangeArrowheads="1"/>
          </p:cNvSpPr>
          <p:nvPr/>
        </p:nvSpPr>
        <p:spPr bwMode="auto">
          <a:xfrm>
            <a:off x="152400" y="1371600"/>
            <a:ext cx="1371600" cy="119062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en-US" altLang="en-US"/>
              <a:t>Song (960-1279) </a:t>
            </a:r>
          </a:p>
          <a:p>
            <a:pPr eaLnBrk="1" hangingPunct="1"/>
            <a:r>
              <a:rPr lang="en-US" altLang="en-US"/>
              <a:t>elite male lifespans</a:t>
            </a:r>
          </a:p>
        </p:txBody>
      </p:sp>
      <p:sp>
        <p:nvSpPr>
          <p:cNvPr id="76807" name="Text Box 7"/>
          <p:cNvSpPr txBox="1">
            <a:spLocks noChangeArrowheads="1"/>
          </p:cNvSpPr>
          <p:nvPr/>
        </p:nvSpPr>
        <p:spPr bwMode="auto">
          <a:xfrm>
            <a:off x="228600" y="4038600"/>
            <a:ext cx="1524000" cy="1739900"/>
          </a:xfrm>
          <a:prstGeom prst="rect">
            <a:avLst/>
          </a:prstGeom>
          <a:solidFill>
            <a:srgbClr val="4BA4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r>
              <a:rPr lang="en-US" altLang="en-US"/>
              <a:t>Tang (918-907) </a:t>
            </a:r>
          </a:p>
          <a:p>
            <a:pPr eaLnBrk="1" hangingPunct="1"/>
            <a:r>
              <a:rPr lang="en-US" altLang="en-US"/>
              <a:t>elite male lifespans</a:t>
            </a:r>
          </a:p>
          <a:p>
            <a:pPr eaLnBrk="1" hangingPunct="1"/>
            <a:r>
              <a:rPr lang="en-US" altLang="en-US"/>
              <a:t>(source: Yao Ping)</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8600"/>
            <a:ext cx="91440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tLang="en-US" b="0">
              <a:latin typeface="Book Antiqua" pitchFamily="18" charset="0"/>
            </a:endParaRPr>
          </a:p>
        </p:txBody>
      </p:sp>
      <p:sp>
        <p:nvSpPr>
          <p:cNvPr id="77828" name="TextBox 5"/>
          <p:cNvSpPr txBox="1">
            <a:spLocks noChangeArrowheads="1"/>
          </p:cNvSpPr>
          <p:nvPr/>
        </p:nvSpPr>
        <p:spPr bwMode="auto">
          <a:xfrm>
            <a:off x="827088" y="620713"/>
            <a:ext cx="31940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sz="2800">
                <a:solidFill>
                  <a:srgbClr val="FF0000"/>
                </a:solidFill>
                <a:latin typeface="Book Antiqua" pitchFamily="18" charset="0"/>
                <a:ea typeface="宋体" pitchFamily="2" charset="-122"/>
              </a:rPr>
              <a:t>唐代男性死亡年龄分布</a:t>
            </a:r>
            <a:endParaRPr lang="en-US" altLang="en-US" sz="2800" b="0">
              <a:solidFill>
                <a:srgbClr val="FF0000"/>
              </a:solidFill>
              <a:latin typeface="Book Antiqua" pitchFamily="18" charset="0"/>
            </a:endParaRPr>
          </a:p>
        </p:txBody>
      </p:sp>
      <p:sp>
        <p:nvSpPr>
          <p:cNvPr id="77829" name="TextBox 6"/>
          <p:cNvSpPr txBox="1">
            <a:spLocks noChangeArrowheads="1"/>
          </p:cNvSpPr>
          <p:nvPr/>
        </p:nvSpPr>
        <p:spPr bwMode="auto">
          <a:xfrm>
            <a:off x="1066800" y="39624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endParaRPr lang="en-US" altLang="en-US" sz="1800" b="0">
              <a:latin typeface="Book Antiqua" pitchFamily="18" charset="0"/>
            </a:endParaRPr>
          </a:p>
        </p:txBody>
      </p:sp>
      <p:sp>
        <p:nvSpPr>
          <p:cNvPr id="77830" name="TextBox 7"/>
          <p:cNvSpPr txBox="1">
            <a:spLocks noChangeArrowheads="1"/>
          </p:cNvSpPr>
          <p:nvPr/>
        </p:nvSpPr>
        <p:spPr bwMode="auto">
          <a:xfrm>
            <a:off x="838200" y="4038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endParaRPr lang="en-US" altLang="en-US" sz="1800" b="0">
              <a:latin typeface="Book Antiqua" pitchFamily="18" charset="0"/>
            </a:endParaRPr>
          </a:p>
        </p:txBody>
      </p:sp>
      <p:sp>
        <p:nvSpPr>
          <p:cNvPr id="77831"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tLang="en-US" b="0">
              <a:latin typeface="Book Antiqua" pitchFamily="18" charset="0"/>
            </a:endParaRPr>
          </a:p>
        </p:txBody>
      </p:sp>
      <p:graphicFrame>
        <p:nvGraphicFramePr>
          <p:cNvPr id="77832" name="Object 5"/>
          <p:cNvGraphicFramePr>
            <a:graphicFrameLocks noChangeAspect="1"/>
          </p:cNvGraphicFramePr>
          <p:nvPr/>
        </p:nvGraphicFramePr>
        <p:xfrm>
          <a:off x="0" y="3200400"/>
          <a:ext cx="9144000" cy="3657600"/>
        </p:xfrm>
        <a:graphic>
          <a:graphicData uri="http://schemas.openxmlformats.org/presentationml/2006/ole">
            <mc:AlternateContent xmlns:mc="http://schemas.openxmlformats.org/markup-compatibility/2006">
              <mc:Choice xmlns:v="urn:schemas-microsoft-com:vml" Requires="v">
                <p:oleObj spid="_x0000_s77848" name="Chart" r:id="rId5" imgW="5648325" imgH="3048000" progId="Excel.Sheet.8">
                  <p:embed/>
                </p:oleObj>
              </mc:Choice>
              <mc:Fallback>
                <p:oleObj name="Chart" r:id="rId5" imgW="5648325" imgH="3048000"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200400"/>
                        <a:ext cx="9144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833" name="TextBox 11"/>
          <p:cNvSpPr txBox="1">
            <a:spLocks noChangeArrowheads="1"/>
          </p:cNvSpPr>
          <p:nvPr/>
        </p:nvSpPr>
        <p:spPr bwMode="auto">
          <a:xfrm>
            <a:off x="900113" y="3573463"/>
            <a:ext cx="2819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zh-CN" altLang="en-US" sz="2800">
                <a:solidFill>
                  <a:srgbClr val="002060"/>
                </a:solidFill>
                <a:latin typeface="Book Antiqua" pitchFamily="18" charset="0"/>
                <a:ea typeface="宋体" pitchFamily="2" charset="-122"/>
              </a:rPr>
              <a:t>唐代女性死亡年龄分布</a:t>
            </a:r>
            <a:endParaRPr lang="en-US" altLang="en-US" sz="2800" b="0">
              <a:solidFill>
                <a:srgbClr val="002060"/>
              </a:solidFill>
              <a:latin typeface="Book Antiqua" pitchFamily="18" charset="0"/>
            </a:endParaRPr>
          </a:p>
        </p:txBody>
      </p:sp>
      <p:sp>
        <p:nvSpPr>
          <p:cNvPr id="77834" name="Text Box 10"/>
          <p:cNvSpPr txBox="1">
            <a:spLocks noChangeArrowheads="1"/>
          </p:cNvSpPr>
          <p:nvPr/>
        </p:nvSpPr>
        <p:spPr bwMode="auto">
          <a:xfrm>
            <a:off x="0" y="6491288"/>
            <a:ext cx="2735263" cy="3667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b="0"/>
              <a:t>Courtesy Prof. Ping Yao</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0" y="762000"/>
            <a:ext cx="9144000" cy="5867400"/>
          </a:xfrm>
        </p:spPr>
        <p:txBody>
          <a:bodyPr/>
          <a:lstStyle/>
          <a:p>
            <a:pPr eaLnBrk="1" hangingPunct="1">
              <a:lnSpc>
                <a:spcPct val="80000"/>
              </a:lnSpc>
              <a:buFontTx/>
              <a:buNone/>
            </a:pPr>
            <a:endParaRPr lang="en-US" altLang="en-US" sz="2400" smtClean="0"/>
          </a:p>
          <a:p>
            <a:pPr eaLnBrk="1" hangingPunct="1">
              <a:lnSpc>
                <a:spcPct val="80000"/>
              </a:lnSpc>
              <a:buFontTx/>
              <a:buNone/>
            </a:pPr>
            <a:r>
              <a:rPr lang="en-US" altLang="en-US" sz="2400" smtClean="0"/>
              <a:t>Conceptualizing community as collections of personal relationships … provides historians with a blueprint for evaluating when, how and why people in the past used kin and non-kin in the course of their lives.  The findings of social network analysts that people need and seek emotional and economic support of different kinds, from different kinds of people, suggest new analytical imperatives. It is not enough now to look solely at how people used kin in times of crisis. Rather, historians need to pursue how people in the past used the kin and friends they had, for different things, throughout the life course, and in the context of the opportunities they enjoyed and the constraints they faced courtesy of demography and culture. Other approaches might be applied to the problem, but HSNA contains the essential perspectives that cannot only advance the debate, but also help historians to meet Tilly's challenge to connect the lives of ordinary people to large-scale change in meaningful ways. (Charles Wetherell, “Historical Social Network Analysis,” </a:t>
            </a:r>
            <a:r>
              <a:rPr lang="en-US" altLang="en-US" sz="2400" i="1" smtClean="0"/>
              <a:t>International Review of Social History </a:t>
            </a:r>
            <a:r>
              <a:rPr lang="en-US" altLang="en-US" sz="2400" smtClean="0"/>
              <a:t>43 (1998), Supplement)</a:t>
            </a:r>
          </a:p>
        </p:txBody>
      </p:sp>
      <p:sp>
        <p:nvSpPr>
          <p:cNvPr id="78851" name="Text Box 3"/>
          <p:cNvSpPr txBox="1">
            <a:spLocks noChangeArrowheads="1"/>
          </p:cNvSpPr>
          <p:nvPr/>
        </p:nvSpPr>
        <p:spPr bwMode="auto">
          <a:xfrm>
            <a:off x="838200" y="228600"/>
            <a:ext cx="7620000" cy="7016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spcBef>
                <a:spcPct val="50000"/>
              </a:spcBef>
            </a:pPr>
            <a:r>
              <a:rPr lang="en-US" altLang="en-US" sz="4000" b="0"/>
              <a:t>2. Social Network Analysis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0" y="548680"/>
            <a:ext cx="9144000" cy="6537920"/>
          </a:xfrm>
          <a:noFill/>
        </p:spPr>
        <p:txBody>
          <a:bodyPr>
            <a:normAutofit fontScale="85000" lnSpcReduction="20000"/>
          </a:bodyPr>
          <a:lstStyle/>
          <a:p>
            <a:pPr eaLnBrk="1" hangingPunct="1">
              <a:lnSpc>
                <a:spcPct val="80000"/>
              </a:lnSpc>
              <a:buFontTx/>
              <a:buNone/>
            </a:pPr>
            <a:endParaRPr lang="en-US" altLang="zh-CN" sz="2400" dirty="0" smtClean="0">
              <a:ea typeface="宋体" pitchFamily="2" charset="-122"/>
            </a:endParaRPr>
          </a:p>
          <a:p>
            <a:pPr>
              <a:lnSpc>
                <a:spcPct val="150000"/>
              </a:lnSpc>
              <a:buNone/>
            </a:pPr>
            <a:r>
              <a:rPr lang="zh-TW" altLang="en-US" sz="2400" dirty="0" smtClean="0"/>
              <a:t>      </a:t>
            </a:r>
            <a:r>
              <a:rPr lang="zh-TW" altLang="en-US" sz="2800" dirty="0" smtClean="0"/>
              <a:t>社</a:t>
            </a:r>
            <a:r>
              <a:rPr lang="zh-TW" altLang="en-US" sz="2800" dirty="0" smtClean="0"/>
              <a:t>會網路關係</a:t>
            </a:r>
            <a:r>
              <a:rPr lang="en-US" altLang="zh-TW" sz="2800" dirty="0" smtClean="0"/>
              <a:t>(Social network analysis, SNA)</a:t>
            </a:r>
            <a:r>
              <a:rPr lang="zh-TW" altLang="en-US" sz="2800" dirty="0" smtClean="0"/>
              <a:t>係</a:t>
            </a:r>
            <a:r>
              <a:rPr lang="en-US" altLang="zh-TW" sz="2800" dirty="0" smtClean="0"/>
              <a:t>L. Stone</a:t>
            </a:r>
            <a:r>
              <a:rPr lang="zh-TW" altLang="en-US" sz="2800" dirty="0" smtClean="0"/>
              <a:t>關於群體傳記學方法論討論的例子之一。如同</a:t>
            </a:r>
            <a:r>
              <a:rPr lang="en-US" altLang="zh-TW" sz="2800" dirty="0" smtClean="0"/>
              <a:t>Charles </a:t>
            </a:r>
            <a:r>
              <a:rPr lang="en-US" altLang="zh-TW" sz="2800" dirty="0" err="1" smtClean="0"/>
              <a:t>Wetherell</a:t>
            </a:r>
            <a:r>
              <a:rPr lang="zh-TW" altLang="en-US" sz="2800" dirty="0" smtClean="0"/>
              <a:t>所述，「個人關係組成之集合體的概念化，提供歷史學家評估古人於何時、如何，及為何利用親族與非親族關係。社會網路關係分析家發現，人們須從不同的社會關係中、不同的人身上，尋求情緒上與經濟上的支持。</a:t>
            </a:r>
            <a:r>
              <a:rPr lang="zh-TW" altLang="en-US" sz="2800" dirty="0" smtClean="0">
                <a:solidFill>
                  <a:srgbClr val="FF0000"/>
                </a:solidFill>
              </a:rPr>
              <a:t>因此，僅研究人們如何於危機時刻利用親族關係已不足夠；相反地，歷史學的研究必須涵蓋過去人們如何為不同目的而利用親族與朋友關係，以及此一利用關係的優勢與限制。</a:t>
            </a:r>
            <a:r>
              <a:rPr lang="zh-TW" altLang="en-US" sz="2800" dirty="0" smtClean="0"/>
              <a:t>事實上，社會網路關係做為一種研究方法不僅有助於此一論辯，更幫助歷史學家達到</a:t>
            </a:r>
            <a:r>
              <a:rPr lang="en-US" altLang="zh-TW" sz="2800" dirty="0" err="1" smtClean="0"/>
              <a:t>Tilly</a:t>
            </a:r>
            <a:r>
              <a:rPr lang="zh-TW" altLang="en-US" sz="2800" dirty="0" smtClean="0"/>
              <a:t>所提出的挑戰：將平民百姓的日常生活與大規模的社會變遷作有意義的連結</a:t>
            </a:r>
            <a:r>
              <a:rPr lang="zh-TW" altLang="en-US" sz="2400" dirty="0" smtClean="0"/>
              <a:t>。</a:t>
            </a:r>
            <a:r>
              <a:rPr lang="en-US" altLang="zh-CN" sz="2400" dirty="0" smtClean="0">
                <a:ea typeface="宋体" pitchFamily="2" charset="-122"/>
              </a:rPr>
              <a:t>(Charles </a:t>
            </a:r>
            <a:r>
              <a:rPr lang="en-US" altLang="zh-CN" sz="2400" dirty="0" err="1" smtClean="0">
                <a:ea typeface="宋体" pitchFamily="2" charset="-122"/>
              </a:rPr>
              <a:t>Wetherell</a:t>
            </a:r>
            <a:r>
              <a:rPr lang="en-US" altLang="zh-CN" sz="2400" dirty="0" smtClean="0">
                <a:ea typeface="宋体" pitchFamily="2" charset="-122"/>
              </a:rPr>
              <a:t>, “Historical Social Network Analysis,” </a:t>
            </a:r>
            <a:r>
              <a:rPr lang="en-US" altLang="zh-CN" sz="2400" i="1" dirty="0" smtClean="0">
                <a:ea typeface="宋体" pitchFamily="2" charset="-122"/>
              </a:rPr>
              <a:t>International Review of Social History </a:t>
            </a:r>
            <a:r>
              <a:rPr lang="en-US" altLang="zh-CN" sz="2400" dirty="0" smtClean="0">
                <a:ea typeface="宋体" pitchFamily="2" charset="-122"/>
              </a:rPr>
              <a:t>43 (1998), Supplement)</a:t>
            </a:r>
          </a:p>
        </p:txBody>
      </p:sp>
      <p:sp>
        <p:nvSpPr>
          <p:cNvPr id="20483" name="Text Box 3"/>
          <p:cNvSpPr txBox="1">
            <a:spLocks noChangeArrowheads="1"/>
          </p:cNvSpPr>
          <p:nvPr/>
        </p:nvSpPr>
        <p:spPr bwMode="auto">
          <a:xfrm>
            <a:off x="700593" y="66526"/>
            <a:ext cx="7848600" cy="584775"/>
          </a:xfrm>
          <a:prstGeom prst="rect">
            <a:avLst/>
          </a:prstGeom>
          <a:solidFill>
            <a:schemeClr val="accent3">
              <a:lumMod val="40000"/>
              <a:lumOff val="60000"/>
            </a:schemeClr>
          </a:solidFill>
          <a:ln>
            <a:noFill/>
          </a:ln>
          <a:effec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1" dirty="0" smtClean="0">
                <a:ea typeface="宋体" pitchFamily="2" charset="-122"/>
              </a:rPr>
              <a:t>社</a:t>
            </a:r>
            <a:r>
              <a:rPr lang="zh-CN" altLang="en-US" sz="3200" b="1" dirty="0">
                <a:ea typeface="宋体" pitchFamily="2" charset="-122"/>
              </a:rPr>
              <a:t>會網絡分</a:t>
            </a:r>
            <a:r>
              <a:rPr lang="zh-CN" altLang="en-US" sz="3200" b="1" dirty="0" smtClean="0">
                <a:ea typeface="宋体" pitchFamily="2" charset="-122"/>
              </a:rPr>
              <a:t>析</a:t>
            </a:r>
            <a:endParaRPr lang="en-US" altLang="zh-CN" sz="3200" b="1" dirty="0">
              <a:ea typeface="宋体" pitchFamily="2" charset="-122"/>
            </a:endParaRPr>
          </a:p>
        </p:txBody>
      </p:sp>
    </p:spTree>
    <p:extLst>
      <p:ext uri="{BB962C8B-B14F-4D97-AF65-F5344CB8AC3E}">
        <p14:creationId xmlns:p14="http://schemas.microsoft.com/office/powerpoint/2010/main" val="124690593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4"/>
          <p:cNvPicPr>
            <a:picLocks noGrp="1" noChangeAspect="1" noChangeArrowheads="1"/>
          </p:cNvPicPr>
          <p:nvPr>
            <p:ph/>
          </p:nvPr>
        </p:nvPicPr>
        <p:blipFill rotWithShape="1">
          <a:blip r:embed="rId2">
            <a:extLst>
              <a:ext uri="{28A0092B-C50C-407E-A947-70E740481C1C}">
                <a14:useLocalDpi xmlns:a14="http://schemas.microsoft.com/office/drawing/2010/main" val="0"/>
              </a:ext>
            </a:extLst>
          </a:blip>
          <a:srcRect l="1068" t="4740" r="1553" b="5833"/>
          <a:stretch/>
        </p:blipFill>
        <p:spPr>
          <a:xfrm>
            <a:off x="107504" y="1013773"/>
            <a:ext cx="8904303" cy="5814874"/>
          </a:xfrm>
        </p:spPr>
      </p:pic>
      <p:sp>
        <p:nvSpPr>
          <p:cNvPr id="2" name="TextBox 1"/>
          <p:cNvSpPr txBox="1"/>
          <p:nvPr/>
        </p:nvSpPr>
        <p:spPr>
          <a:xfrm>
            <a:off x="251520" y="116632"/>
            <a:ext cx="8640960" cy="954107"/>
          </a:xfrm>
          <a:prstGeom prst="rect">
            <a:avLst/>
          </a:prstGeom>
          <a:noFill/>
        </p:spPr>
        <p:txBody>
          <a:bodyPr wrap="square" rtlCol="0">
            <a:spAutoFit/>
          </a:bodyPr>
          <a:lstStyle/>
          <a:p>
            <a:r>
              <a:rPr lang="en-US" sz="2800" b="0" dirty="0" smtClean="0"/>
              <a:t>Finding connections between Su Shi and Cheng Yi, revealing Sima Guang’s role as a broker</a:t>
            </a:r>
            <a:endParaRPr lang="en-US" sz="2800" b="0" dirty="0"/>
          </a:p>
        </p:txBody>
      </p:sp>
      <p:sp>
        <p:nvSpPr>
          <p:cNvPr id="3" name="Oval 2"/>
          <p:cNvSpPr/>
          <p:nvPr/>
        </p:nvSpPr>
        <p:spPr bwMode="auto">
          <a:xfrm>
            <a:off x="251520" y="1916832"/>
            <a:ext cx="864096" cy="792088"/>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
        <p:nvSpPr>
          <p:cNvPr id="4" name="Oval 3"/>
          <p:cNvSpPr/>
          <p:nvPr/>
        </p:nvSpPr>
        <p:spPr bwMode="auto">
          <a:xfrm>
            <a:off x="8028384" y="3573016"/>
            <a:ext cx="1008112" cy="1080120"/>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
        <p:nvSpPr>
          <p:cNvPr id="5" name="Oval 4"/>
          <p:cNvSpPr/>
          <p:nvPr/>
        </p:nvSpPr>
        <p:spPr bwMode="auto">
          <a:xfrm>
            <a:off x="3059832" y="4005064"/>
            <a:ext cx="936104" cy="1008112"/>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
        <p:nvSpPr>
          <p:cNvPr id="7" name="Oval 6"/>
          <p:cNvSpPr/>
          <p:nvPr/>
        </p:nvSpPr>
        <p:spPr bwMode="auto">
          <a:xfrm>
            <a:off x="251520" y="1936803"/>
            <a:ext cx="864096" cy="792088"/>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
        <p:nvSpPr>
          <p:cNvPr id="8" name="Oval 7"/>
          <p:cNvSpPr/>
          <p:nvPr/>
        </p:nvSpPr>
        <p:spPr bwMode="auto">
          <a:xfrm>
            <a:off x="8028384" y="3592987"/>
            <a:ext cx="1008112" cy="1080120"/>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
        <p:nvSpPr>
          <p:cNvPr id="9" name="Oval 8"/>
          <p:cNvSpPr/>
          <p:nvPr/>
        </p:nvSpPr>
        <p:spPr bwMode="auto">
          <a:xfrm>
            <a:off x="3059832" y="4025035"/>
            <a:ext cx="936104" cy="1008112"/>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938569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347227" y="-41330"/>
            <a:ext cx="7969189" cy="6899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59847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1" name="TextBox 4"/>
          <p:cNvSpPr txBox="1">
            <a:spLocks noChangeArrowheads="1"/>
          </p:cNvSpPr>
          <p:nvPr/>
        </p:nvSpPr>
        <p:spPr bwMode="auto">
          <a:xfrm>
            <a:off x="228600" y="5334000"/>
            <a:ext cx="89154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en-US" sz="2800" b="0" dirty="0">
                <a:latin typeface="Calibri" pitchFamily="34" charset="0"/>
              </a:rPr>
              <a:t>The Components of the Network of First-order kinship relations in </a:t>
            </a:r>
            <a:r>
              <a:rPr lang="en-US" altLang="en-US" sz="2800" b="0" dirty="0" err="1">
                <a:latin typeface="Calibri" pitchFamily="34" charset="0"/>
              </a:rPr>
              <a:t>Putian</a:t>
            </a:r>
            <a:r>
              <a:rPr lang="en-US" altLang="en-US" sz="2800" b="0" dirty="0">
                <a:latin typeface="Calibri" pitchFamily="34" charset="0"/>
              </a:rPr>
              <a:t>, Fujian for men who obtained the </a:t>
            </a:r>
            <a:r>
              <a:rPr lang="en-US" altLang="en-US" sz="2800" b="0" i="1" dirty="0">
                <a:latin typeface="Calibri" pitchFamily="34" charset="0"/>
              </a:rPr>
              <a:t>jinshi</a:t>
            </a:r>
            <a:r>
              <a:rPr lang="en-US" altLang="en-US" sz="2800" b="0" dirty="0">
                <a:latin typeface="Calibri" pitchFamily="34" charset="0"/>
              </a:rPr>
              <a:t> degree between 1050 and 1100</a:t>
            </a:r>
          </a:p>
        </p:txBody>
      </p:sp>
      <p:sp>
        <p:nvSpPr>
          <p:cNvPr id="94212" name="TextBox 5"/>
          <p:cNvSpPr txBox="1">
            <a:spLocks noChangeArrowheads="1"/>
          </p:cNvSpPr>
          <p:nvPr/>
        </p:nvSpPr>
        <p:spPr bwMode="auto">
          <a:xfrm>
            <a:off x="7696200" y="6505575"/>
            <a:ext cx="1295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en-US" sz="1200" b="0">
                <a:latin typeface="Calibri" pitchFamily="34" charset="0"/>
              </a:rPr>
              <a:t>Michael A. Fuller</a:t>
            </a:r>
          </a:p>
        </p:txBody>
      </p:sp>
    </p:spTree>
    <p:extLst>
      <p:ext uri="{BB962C8B-B14F-4D97-AF65-F5344CB8AC3E}">
        <p14:creationId xmlns:p14="http://schemas.microsoft.com/office/powerpoint/2010/main" val="294225731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Box 4"/>
          <p:cNvSpPr txBox="1">
            <a:spLocks noChangeArrowheads="1"/>
          </p:cNvSpPr>
          <p:nvPr/>
        </p:nvSpPr>
        <p:spPr bwMode="auto">
          <a:xfrm>
            <a:off x="228600" y="5334000"/>
            <a:ext cx="89154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en-US" sz="2800" b="0">
                <a:latin typeface="Calibri" pitchFamily="34" charset="0"/>
              </a:rPr>
              <a:t>The Components of the Network of First-order kinship relations in Putian, Fujian for men who obtained the </a:t>
            </a:r>
            <a:r>
              <a:rPr lang="en-US" altLang="en-US" sz="2800" b="0" i="1">
                <a:latin typeface="Calibri" pitchFamily="34" charset="0"/>
              </a:rPr>
              <a:t>jinshi</a:t>
            </a:r>
            <a:r>
              <a:rPr lang="en-US" altLang="en-US" sz="2800" b="0">
                <a:latin typeface="Calibri" pitchFamily="34" charset="0"/>
              </a:rPr>
              <a:t> degree between 1200 and 1250</a:t>
            </a:r>
          </a:p>
        </p:txBody>
      </p:sp>
      <p:sp>
        <p:nvSpPr>
          <p:cNvPr id="95235" name="TextBox 5"/>
          <p:cNvSpPr txBox="1">
            <a:spLocks noChangeArrowheads="1"/>
          </p:cNvSpPr>
          <p:nvPr/>
        </p:nvSpPr>
        <p:spPr bwMode="auto">
          <a:xfrm>
            <a:off x="7696200" y="6505575"/>
            <a:ext cx="1295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eaLnBrk="0" hangingPunct="0">
              <a:defRPr sz="2000">
                <a:solidFill>
                  <a:schemeClr val="tx1"/>
                </a:solidFill>
                <a:latin typeface="Arial" pitchFamily="34" charset="0"/>
              </a:defRPr>
            </a:lvl6pPr>
            <a:lvl7pPr eaLnBrk="0" hangingPunct="0">
              <a:defRPr sz="2000">
                <a:solidFill>
                  <a:schemeClr val="tx1"/>
                </a:solidFill>
                <a:latin typeface="Arial" pitchFamily="34" charset="0"/>
              </a:defRPr>
            </a:lvl7pPr>
            <a:lvl8pPr eaLnBrk="0" hangingPunct="0">
              <a:defRPr sz="2000">
                <a:solidFill>
                  <a:schemeClr val="tx1"/>
                </a:solidFill>
                <a:latin typeface="Arial" pitchFamily="34" charset="0"/>
              </a:defRPr>
            </a:lvl8pPr>
            <a:lvl9pPr eaLnBrk="0" hangingPunct="0">
              <a:defRPr sz="2000">
                <a:solidFill>
                  <a:schemeClr val="tx1"/>
                </a:solidFill>
                <a:latin typeface="Arial" pitchFamily="34" charset="0"/>
              </a:defRPr>
            </a:lvl9pPr>
          </a:lstStyle>
          <a:p>
            <a:r>
              <a:rPr lang="en-US" altLang="en-US" sz="1200" b="0">
                <a:latin typeface="Calibri" pitchFamily="34" charset="0"/>
              </a:rPr>
              <a:t>Michael A. Fuller</a:t>
            </a:r>
          </a:p>
        </p:txBody>
      </p:sp>
      <p:pic>
        <p:nvPicPr>
          <p:cNvPr id="9523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76266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5" descr="NCltr111113_full"/>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6237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875" name="Text Box 6"/>
          <p:cNvSpPr txBox="1">
            <a:spLocks noChangeArrowheads="1"/>
          </p:cNvSpPr>
          <p:nvPr/>
        </p:nvSpPr>
        <p:spPr bwMode="auto">
          <a:xfrm>
            <a:off x="0" y="6381750"/>
            <a:ext cx="914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ea typeface="宋体" pitchFamily="2" charset="-122"/>
              </a:rPr>
              <a:t>2717 letters from and to leading Neo-Confucians of Zhu Xi’s generation; 453 persons</a:t>
            </a:r>
            <a:endParaRPr lang="en-US" altLang="en-US" b="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5" descr="NCltr111113_no_pendants"/>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587375"/>
            <a:ext cx="9144000" cy="568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0899" name="Text Box 6"/>
          <p:cNvSpPr txBox="1">
            <a:spLocks noChangeArrowheads="1"/>
          </p:cNvSpPr>
          <p:nvPr/>
        </p:nvSpPr>
        <p:spPr bwMode="auto">
          <a:xfrm>
            <a:off x="0" y="6381750"/>
            <a:ext cx="914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ea typeface="宋体" pitchFamily="2" charset="-122"/>
              </a:rPr>
              <a:t>Showing only those who corresponded with at least two people in the dataset</a:t>
            </a:r>
            <a:endParaRPr lang="en-US" altLang="en-US" b="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3" descr="NCltr111113_no_pendantsSenderTotalB"/>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587375"/>
            <a:ext cx="9144000" cy="568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23" name="Text Box 4"/>
          <p:cNvSpPr txBox="1">
            <a:spLocks noChangeArrowheads="1"/>
          </p:cNvSpPr>
          <p:nvPr/>
        </p:nvSpPr>
        <p:spPr bwMode="auto">
          <a:xfrm>
            <a:off x="0" y="6381750"/>
            <a:ext cx="914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ea typeface="宋体" pitchFamily="2" charset="-122"/>
              </a:rPr>
              <a:t>Node size reflects the relative number of letters written by an individual</a:t>
            </a:r>
            <a:endParaRPr lang="en-US" altLang="en-US" b="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3" descr="NCltr111113_no_pendantsTieStrength"/>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587375"/>
            <a:ext cx="9144000" cy="568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947" name="Text Box 4"/>
          <p:cNvSpPr txBox="1">
            <a:spLocks noChangeArrowheads="1"/>
          </p:cNvSpPr>
          <p:nvPr/>
        </p:nvSpPr>
        <p:spPr bwMode="auto">
          <a:xfrm>
            <a:off x="0" y="6453188"/>
            <a:ext cx="9144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ea typeface="宋体" pitchFamily="2" charset="-122"/>
              </a:rPr>
              <a:t>Lines show by size and color the number of letters between two individuals</a:t>
            </a:r>
            <a:endParaRPr lang="en-US" altLang="en-US" b="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3" descr="NCltr111113_no_pendantsTieStrength&amp;repulsion"/>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333375"/>
            <a:ext cx="9144000" cy="568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3971" name="Text Box 4"/>
          <p:cNvSpPr txBox="1">
            <a:spLocks noChangeArrowheads="1"/>
          </p:cNvSpPr>
          <p:nvPr/>
        </p:nvSpPr>
        <p:spPr bwMode="auto">
          <a:xfrm>
            <a:off x="0" y="621665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ea typeface="宋体" pitchFamily="2" charset="-122"/>
              </a:rPr>
              <a:t>Lines show by size and color the number of letters between two individuals; node repulsion with equal edge length bias</a:t>
            </a:r>
            <a:endParaRPr lang="en-US" altLang="en-US" b="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3" descr="NCltr111113cGeo"/>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60350"/>
            <a:ext cx="9144000" cy="5683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8067" name="Text Box 4"/>
          <p:cNvSpPr txBox="1">
            <a:spLocks noChangeArrowheads="1"/>
          </p:cNvSpPr>
          <p:nvPr/>
        </p:nvSpPr>
        <p:spPr bwMode="auto">
          <a:xfrm>
            <a:off x="179388" y="6165850"/>
            <a:ext cx="8964612"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dirty="0">
                <a:ea typeface="宋体" pitchFamily="2" charset="-122"/>
              </a:rPr>
              <a:t>Location based on coordinates; pendants </a:t>
            </a:r>
            <a:r>
              <a:rPr lang="en-US" altLang="zh-CN" b="0" dirty="0" smtClean="0">
                <a:ea typeface="宋体" pitchFamily="2" charset="-122"/>
              </a:rPr>
              <a:t>removed;  </a:t>
            </a:r>
            <a:r>
              <a:rPr lang="en-US" altLang="zh-CN" b="0" dirty="0">
                <a:ea typeface="宋体" pitchFamily="2" charset="-122"/>
              </a:rPr>
              <a:t>line thickness and color reflect the number of letters</a:t>
            </a:r>
            <a:endParaRPr lang="en-US" altLang="en-US" b="0" dirty="0"/>
          </a:p>
          <a:p>
            <a:pPr eaLnBrk="1" hangingPunct="1">
              <a:spcBef>
                <a:spcPct val="50000"/>
              </a:spcBef>
            </a:pPr>
            <a:endParaRPr lang="en-US" altLang="en-US" b="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altLang="zh-CN" sz="4000" smtClean="0">
                <a:ea typeface="宋体" pitchFamily="2" charset="-122"/>
              </a:rPr>
              <a:t>Geographic Information Systems (GIS)</a:t>
            </a:r>
            <a:endParaRPr lang="en-US" altLang="en-US" sz="4000" smtClean="0"/>
          </a:p>
        </p:txBody>
      </p:sp>
      <p:sp>
        <p:nvSpPr>
          <p:cNvPr id="96259" name="Rectangle 3"/>
          <p:cNvSpPr>
            <a:spLocks noGrp="1" noChangeArrowheads="1"/>
          </p:cNvSpPr>
          <p:nvPr>
            <p:ph type="body" idx="1"/>
          </p:nvPr>
        </p:nvSpPr>
        <p:spPr>
          <a:xfrm>
            <a:off x="250825" y="1600200"/>
            <a:ext cx="8435975" cy="5068888"/>
          </a:xfrm>
        </p:spPr>
        <p:txBody>
          <a:bodyPr/>
          <a:lstStyle/>
          <a:p>
            <a:pPr eaLnBrk="1" hangingPunct="1">
              <a:lnSpc>
                <a:spcPct val="90000"/>
              </a:lnSpc>
              <a:buFontTx/>
              <a:buNone/>
            </a:pPr>
            <a:r>
              <a:rPr lang="en-US" altLang="zh-CN" smtClean="0">
                <a:ea typeface="宋体" pitchFamily="2" charset="-122"/>
              </a:rPr>
              <a:t>GIS begins from the insight that location and distance—where the cost of distance can be measured in terms of knowledge as well as physical distance—both constrain choices and create opportunities. The software makes it possible to visualize and analyze data that have spatial attributes. For Chinese history the China Historical GIS provides the locations of historical places and their relations to superior and subordinate units.   </a:t>
            </a:r>
            <a:endParaRPr lang="en-US" altLang="en-US" smtClean="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13550" y="1124744"/>
            <a:ext cx="9110723" cy="561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67544" y="188640"/>
            <a:ext cx="8280920" cy="646331"/>
          </a:xfrm>
          <a:prstGeom prst="rect">
            <a:avLst/>
          </a:prstGeom>
          <a:noFill/>
        </p:spPr>
        <p:txBody>
          <a:bodyPr wrap="square" rtlCol="0">
            <a:spAutoFit/>
          </a:bodyPr>
          <a:lstStyle/>
          <a:p>
            <a:r>
              <a:rPr lang="en-US" dirty="0" smtClean="0"/>
              <a:t>Scholarly and literary associates of Song Lian, showing only those with at least two connections in the network</a:t>
            </a:r>
            <a:endParaRPr lang="en-US" dirty="0"/>
          </a:p>
        </p:txBody>
      </p:sp>
    </p:spTree>
    <p:extLst>
      <p:ext uri="{BB962C8B-B14F-4D97-AF65-F5344CB8AC3E}">
        <p14:creationId xmlns:p14="http://schemas.microsoft.com/office/powerpoint/2010/main" val="23562140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07950" y="115888"/>
            <a:ext cx="9251950" cy="6578600"/>
          </a:xfrm>
        </p:spPr>
      </p:pic>
    </p:spTree>
    <p:extLst>
      <p:ext uri="{BB962C8B-B14F-4D97-AF65-F5344CB8AC3E}">
        <p14:creationId xmlns:p14="http://schemas.microsoft.com/office/powerpoint/2010/main" val="307931023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917183" y="0"/>
            <a:ext cx="8226818" cy="6826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332656"/>
            <a:ext cx="3995936" cy="954107"/>
          </a:xfrm>
          <a:prstGeom prst="rect">
            <a:avLst/>
          </a:prstGeom>
          <a:solidFill>
            <a:schemeClr val="accent2">
              <a:lumMod val="20000"/>
              <a:lumOff val="80000"/>
            </a:schemeClr>
          </a:solidFill>
        </p:spPr>
        <p:txBody>
          <a:bodyPr wrap="square" rtlCol="0">
            <a:spAutoFit/>
          </a:bodyPr>
          <a:lstStyle/>
          <a:p>
            <a:r>
              <a:rPr lang="en-US" sz="2800" b="0" dirty="0" smtClean="0"/>
              <a:t>Song Lian </a:t>
            </a:r>
            <a:r>
              <a:rPr lang="zh-CN" altLang="en-US" sz="2800" b="0" dirty="0" smtClean="0"/>
              <a:t>宋濂 </a:t>
            </a:r>
            <a:r>
              <a:rPr lang="en-US" sz="2800" b="0" dirty="0" smtClean="0"/>
              <a:t>scholarly associations</a:t>
            </a:r>
            <a:endParaRPr lang="en-US" sz="2800" b="0" dirty="0"/>
          </a:p>
        </p:txBody>
      </p:sp>
    </p:spTree>
    <p:extLst>
      <p:ext uri="{BB962C8B-B14F-4D97-AF65-F5344CB8AC3E}">
        <p14:creationId xmlns:p14="http://schemas.microsoft.com/office/powerpoint/2010/main" val="24137089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3" descr="Networks ofNC LettersSndrRecvrGISb"/>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33350" y="0"/>
            <a:ext cx="887571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6223517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79388" y="476250"/>
            <a:ext cx="8734425" cy="6210300"/>
          </a:xfrm>
        </p:spPr>
      </p:pic>
      <p:sp>
        <p:nvSpPr>
          <p:cNvPr id="97283" name="Text Box 3"/>
          <p:cNvSpPr txBox="1">
            <a:spLocks noChangeArrowheads="1"/>
          </p:cNvSpPr>
          <p:nvPr/>
        </p:nvSpPr>
        <p:spPr bwMode="auto">
          <a:xfrm>
            <a:off x="611188" y="0"/>
            <a:ext cx="7993062" cy="5191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spcBef>
                <a:spcPct val="50000"/>
              </a:spcBef>
            </a:pPr>
            <a:r>
              <a:rPr lang="en-US" altLang="zh-CN" sz="2800">
                <a:ea typeface="黑体" pitchFamily="49" charset="-122"/>
              </a:rPr>
              <a:t>GIS </a:t>
            </a:r>
            <a:r>
              <a:rPr lang="zh-CN" altLang="en-US" sz="2800">
                <a:ea typeface="黑体" pitchFamily="49" charset="-122"/>
              </a:rPr>
              <a:t>地理信息系統</a:t>
            </a:r>
          </a:p>
        </p:txBody>
      </p:sp>
      <p:sp>
        <p:nvSpPr>
          <p:cNvPr id="97284" name="Text Box 4"/>
          <p:cNvSpPr txBox="1">
            <a:spLocks noChangeArrowheads="1"/>
          </p:cNvSpPr>
          <p:nvPr/>
        </p:nvSpPr>
        <p:spPr bwMode="auto">
          <a:xfrm>
            <a:off x="0" y="6165850"/>
            <a:ext cx="9144000" cy="5191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sz="2800" b="0">
                <a:ea typeface="宋体" pitchFamily="2" charset="-122"/>
              </a:rPr>
              <a:t>1148 Civil Service Examination List </a:t>
            </a:r>
            <a:r>
              <a:rPr lang="zh-CN" altLang="en-US" sz="2800" b="0">
                <a:ea typeface="宋体" pitchFamily="2" charset="-122"/>
              </a:rPr>
              <a:t>紹興十八年登科錄</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79388" y="260350"/>
            <a:ext cx="8748712" cy="6221413"/>
          </a:xfrm>
        </p:spPr>
      </p:pic>
      <p:sp>
        <p:nvSpPr>
          <p:cNvPr id="98307" name="Text Box 3"/>
          <p:cNvSpPr txBox="1">
            <a:spLocks noChangeArrowheads="1"/>
          </p:cNvSpPr>
          <p:nvPr/>
        </p:nvSpPr>
        <p:spPr bwMode="auto">
          <a:xfrm>
            <a:off x="0" y="4630738"/>
            <a:ext cx="3384550" cy="222726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spcBef>
                <a:spcPct val="50000"/>
              </a:spcBef>
            </a:pPr>
            <a:r>
              <a:rPr lang="en-US" altLang="zh-CN" sz="2800" b="0">
                <a:ea typeface="黑体" pitchFamily="49" charset="-122"/>
              </a:rPr>
              <a:t>All Southern Song Degree Holders in the China Biographical Database (CBDB)</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1148 vs all Song jinshi"/>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00013" y="-73025"/>
            <a:ext cx="8967787" cy="6931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26988"/>
            <a:ext cx="8461375" cy="688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355" name="Text Box 5"/>
          <p:cNvSpPr txBox="1">
            <a:spLocks noChangeArrowheads="1"/>
          </p:cNvSpPr>
          <p:nvPr/>
        </p:nvSpPr>
        <p:spPr bwMode="auto">
          <a:xfrm>
            <a:off x="0" y="115888"/>
            <a:ext cx="2195513" cy="39354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en-US" sz="2800" b="0"/>
              <a:t>4730 Examination Degree holders, 960-1126, with population distribution as of 1080</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1148&amp;1256jinsh"/>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52400" y="0"/>
            <a:ext cx="887095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State Council"/>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52400" y="0"/>
            <a:ext cx="8915400" cy="6889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28600" y="0"/>
            <a:ext cx="9677400" cy="6881813"/>
          </a:xfrm>
        </p:spPr>
      </p:pic>
      <p:sp>
        <p:nvSpPr>
          <p:cNvPr id="103427" name="Text Box 3"/>
          <p:cNvSpPr txBox="1">
            <a:spLocks noChangeArrowheads="1"/>
          </p:cNvSpPr>
          <p:nvPr/>
        </p:nvSpPr>
        <p:spPr bwMode="auto">
          <a:xfrm>
            <a:off x="0" y="304800"/>
            <a:ext cx="3581400" cy="7794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eaLnBrk="1" hangingPunct="1">
              <a:spcBef>
                <a:spcPct val="50000"/>
              </a:spcBef>
            </a:pPr>
            <a:r>
              <a:rPr lang="en-US" altLang="zh-CN" b="0">
                <a:solidFill>
                  <a:srgbClr val="FF3399"/>
                </a:solidFill>
                <a:ea typeface="宋体" pitchFamily="2" charset="-122"/>
              </a:rPr>
              <a:t>Associates of Lü Zuqian</a:t>
            </a:r>
          </a:p>
          <a:p>
            <a:pPr eaLnBrk="1" hangingPunct="1">
              <a:spcBef>
                <a:spcPct val="50000"/>
              </a:spcBef>
            </a:pPr>
            <a:r>
              <a:rPr lang="en-US" altLang="zh-CN" b="0">
                <a:solidFill>
                  <a:srgbClr val="FFFF00"/>
                </a:solidFill>
                <a:ea typeface="宋体" pitchFamily="2" charset="-122"/>
              </a:rPr>
              <a:t>Associates of Zhu Xi</a:t>
            </a:r>
            <a:endParaRPr lang="en-US" altLang="en-US" b="0">
              <a:solidFill>
                <a:srgbClr val="FFFF00"/>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JInhua jinshi 960-1279"/>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a:xfrm>
            <a:off x="152400" y="-90488"/>
            <a:ext cx="8991600" cy="6948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1773</TotalTime>
  <Words>6248</Words>
  <Application>Microsoft Office PowerPoint</Application>
  <PresentationFormat>On-screen Show (4:3)</PresentationFormat>
  <Paragraphs>1042</Paragraphs>
  <Slides>137</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137</vt:i4>
      </vt:variant>
    </vt:vector>
  </HeadingPairs>
  <TitlesOfParts>
    <vt:vector size="139" baseType="lpstr">
      <vt:lpstr>Default Design</vt:lpstr>
      <vt:lpstr>Chart</vt:lpstr>
      <vt:lpstr> The China Biographical Database CBDB 中國歷代人物資料庫 </vt:lpstr>
      <vt:lpstr>Modeling Life Histories – from anecdote to data</vt:lpstr>
      <vt:lpstr>PowerPoint Presentation</vt:lpstr>
      <vt:lpstr>PowerPoint Presentation</vt:lpstr>
      <vt:lpstr>This presentation: </vt:lpstr>
      <vt:lpstr>CBDB’s origins and prospects</vt:lpstr>
      <vt:lpstr>CBDB’s origins</vt:lpstr>
      <vt:lpstr>PowerPoint Presentation</vt:lpstr>
      <vt:lpstr>PowerPoint Presentation</vt:lpstr>
      <vt:lpstr>Collaborations  與CBDB合作網上數據庫</vt:lpstr>
      <vt:lpstr>PowerPoint Presentation</vt:lpstr>
      <vt:lpstr>PowerPoint Presentation</vt:lpstr>
      <vt:lpstr>PowerPoint Presentation</vt:lpstr>
      <vt:lpstr>2015 CBDB Database</vt:lpstr>
      <vt:lpstr>PowerPoint Presentation</vt:lpstr>
      <vt:lpstr>CBDB as of April 2015</vt:lpstr>
      <vt:lpstr>PowerPoint Presentation</vt:lpstr>
      <vt:lpstr>Where CBDB finds data</vt:lpstr>
      <vt:lpstr>Biography in China </vt:lpstr>
      <vt:lpstr>Where CBDB finds data</vt:lpstr>
      <vt:lpstr>How CBDB data is selected</vt:lpstr>
      <vt:lpstr>PowerPoint Presentation</vt:lpstr>
      <vt:lpstr>Biographical factoids</vt:lpstr>
      <vt:lpstr>CBDB</vt:lpstr>
      <vt:lpstr>CBDB in Three Formats CBDB之三種</vt:lpstr>
      <vt:lpstr>Linking to online systems from the CBDB homepage</vt:lpstr>
      <vt:lpstr>PowerPoint Presentation</vt:lpstr>
      <vt:lpstr>PowerPoint Presentation</vt:lpstr>
      <vt:lpstr>PowerPoint Presentation</vt:lpstr>
      <vt:lpstr>PowerPoint Presentation</vt:lpstr>
      <vt:lpstr>PowerPoint Presentation</vt:lpstr>
      <vt:lpstr>PowerPoint Presentation</vt:lpstr>
      <vt:lpstr>Where CBDB finds data</vt:lpstr>
      <vt:lpstr>Why CBDB is a Relational Database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Entity Relations Modeling: Abstracting the features of the Biographical World 實體關係建模： 將傳記資料的特徵抽象化</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 relational database allows us to search all the information in the database. We can search according to any information that has been put in its own table We can search by many criteria at the same time.</vt:lpstr>
      <vt:lpstr>Chen Song: CBDB Structure  陳松：CBDB 的數據結構</vt:lpstr>
      <vt:lpstr>(1) Biographical data are coded and stored in tables. 傳記資料以代碼的形式存儲於資料表中。</vt:lpstr>
      <vt:lpstr>PowerPoint Presentation</vt:lpstr>
      <vt:lpstr>(2) Codes are described by other tables. 代碼的內容可以通過其他資料表加以描述。</vt:lpstr>
      <vt:lpstr>PowerPoint Presentation</vt:lpstr>
      <vt:lpstr>PowerPoint Presentation</vt:lpstr>
      <vt:lpstr>Using “Regular Expressions”正則表達式 to find data in digital texts</vt:lpstr>
      <vt:lpstr>Regular expressions</vt:lpstr>
      <vt:lpstr>PowerPoint Presentation</vt:lpstr>
      <vt:lpstr>PowerPoint Presentation</vt:lpstr>
      <vt:lpstr>PowerPoint Presentation</vt:lpstr>
      <vt:lpstr>The Editorial Process</vt:lpstr>
      <vt:lpstr>PowerPoint Presentation</vt:lpstr>
      <vt:lpstr>Bear in Mind that: </vt:lpstr>
      <vt:lpstr>Supporting three modes of analysis </vt:lpstr>
      <vt:lpstr>Prosopographical Analysis</vt:lpstr>
      <vt:lpstr>1 Prosopography</vt:lpstr>
      <vt:lpstr>1. Prosopography聚集傳記學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Geographic Information Systems (GIS)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Online inputting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Online query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Computer Assisted Tagging and Data Extraction from Local Gazetteers</vt:lpstr>
      <vt:lpstr>原文</vt:lpstr>
      <vt:lpstr>想標的資訊</vt:lpstr>
      <vt:lpstr>PowerPoint Presentation</vt:lpstr>
      <vt:lpstr>抓取「誰什麼時候任什麼官」</vt:lpstr>
      <vt:lpstr>PowerPoint Presentation</vt:lpstr>
      <vt:lpstr>PowerPoint Presentation</vt:lpstr>
      <vt:lpstr>PowerPoint Presentation</vt:lpstr>
      <vt:lpstr>PowerPoint Presentation</vt:lpstr>
    </vt:vector>
  </TitlesOfParts>
  <Company>Harvard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CBDB demo</dc:title>
  <dc:creator>Peter Bol</dc:creator>
  <cp:lastModifiedBy>Bol, Peter K.</cp:lastModifiedBy>
  <cp:revision>50</cp:revision>
  <dcterms:created xsi:type="dcterms:W3CDTF">2011-03-27T07:02:23Z</dcterms:created>
  <dcterms:modified xsi:type="dcterms:W3CDTF">2015-04-18T17:54:24Z</dcterms:modified>
</cp:coreProperties>
</file>